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38"/>
  </p:notesMasterIdLst>
  <p:sldIdLst>
    <p:sldId id="256" r:id="rId3"/>
    <p:sldId id="257" r:id="rId4"/>
    <p:sldId id="258" r:id="rId5"/>
    <p:sldId id="259" r:id="rId6"/>
    <p:sldId id="292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30346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Shape 16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147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Shape 26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20508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Shape 26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1755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Shape 27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1023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Shape 28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7470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Shape 29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8585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Shape 30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5736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Shape 31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0371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Shape 32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19370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Plankton is Greek for drifter – phyto =plants, zoo = animals</a:t>
            </a:r>
            <a:endParaRPr/>
          </a:p>
        </p:txBody>
      </p:sp>
      <p:sp>
        <p:nvSpPr>
          <p:cNvPr id="333" name="Shape 33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58353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students what they think might eat an oyster or clam</a:t>
            </a:r>
            <a:endParaRPr/>
          </a:p>
        </p:txBody>
      </p:sp>
      <p:sp>
        <p:nvSpPr>
          <p:cNvPr id="341" name="Shape 34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6098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students what is this map of?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Shape 171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48267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students who has heard of a food web or food chain.</a:t>
            </a:r>
            <a:endParaRPr/>
          </a:p>
        </p:txBody>
      </p:sp>
      <p:sp>
        <p:nvSpPr>
          <p:cNvPr id="351" name="Shape 35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40497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Shape 35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25349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Shape 36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86803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Shape 37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87789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Shape 3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Shape 38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26593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Shape 39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85468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Shape 4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Shape 40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20456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Shape 4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Shape 40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43958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3" name="Shape 4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Shape 41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2639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Shape 42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5586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Shape 18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06657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Shape 4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Shape 43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21943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Shape 4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can ride a bike to school, carpool, take a bus, or walk to reduce transportation emissions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Shape 44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88254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Shape 4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53312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Shape 4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4261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Shape 4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Shape 47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1138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8230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Shape 20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255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Shellfish are invertebrates, unlike us because we have a spine therefore are vertebrates </a:t>
            </a:r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7390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3599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Shape 24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0131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Shape 25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3706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hyperlink" Target="http://www.divebums.co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hape 1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6350" y="1028700"/>
            <a:ext cx="2389967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 descr="Logo (LARGE)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623" y="396299"/>
            <a:ext cx="4716435" cy="6065403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/>
        </p:nvSpPr>
        <p:spPr>
          <a:xfrm>
            <a:off x="4857750" y="5200650"/>
            <a:ext cx="2971800" cy="669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rights reserved © Garden of the Salish Sea Curriculum 2018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Shape 1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72050" y="3429000"/>
            <a:ext cx="1828800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Shape 2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117911" cy="3296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Shape 2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93739" y="3404512"/>
            <a:ext cx="5050260" cy="3453487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Shape 255"/>
          <p:cNvSpPr txBox="1"/>
          <p:nvPr/>
        </p:nvSpPr>
        <p:spPr>
          <a:xfrm>
            <a:off x="5117912" y="175630"/>
            <a:ext cx="4026087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800"/>
              <a:buFont typeface="Calibri"/>
              <a:buNone/>
            </a:pPr>
            <a:r>
              <a:rPr lang="en-US" sz="32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Pacific Oyster (</a:t>
            </a:r>
            <a:r>
              <a:rPr lang="en-US" sz="3200" b="0" i="1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Crassostrea gigas</a:t>
            </a:r>
            <a:r>
              <a:rPr lang="en-US" sz="32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800"/>
              <a:buFont typeface="Calibri"/>
              <a:buNone/>
            </a:pPr>
            <a:r>
              <a:rPr lang="en-US" sz="32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Introduced from Japan</a:t>
            </a:r>
            <a:endParaRPr/>
          </a:p>
        </p:txBody>
      </p:sp>
      <p:sp>
        <p:nvSpPr>
          <p:cNvPr id="256" name="Shape 256"/>
          <p:cNvSpPr txBox="1"/>
          <p:nvPr/>
        </p:nvSpPr>
        <p:spPr>
          <a:xfrm>
            <a:off x="337790" y="3755771"/>
            <a:ext cx="3755948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700"/>
              <a:buFont typeface="Calibri"/>
              <a:buNone/>
            </a:pPr>
            <a:r>
              <a:rPr lang="en-US" sz="28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Olympia Oyster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700"/>
              <a:buFont typeface="Calibri"/>
              <a:buNone/>
            </a:pPr>
            <a:r>
              <a:rPr lang="en-US" sz="28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800" b="0" i="1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Ostrea lurida</a:t>
            </a:r>
            <a:r>
              <a:rPr lang="en-US" sz="28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700"/>
              <a:buFont typeface="Calibri"/>
              <a:buNone/>
            </a:pPr>
            <a:r>
              <a:rPr lang="en-US" sz="28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Only native oyster to the Puget Sound and its populations are threatened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/>
          <p:nvPr/>
        </p:nvSpPr>
        <p:spPr>
          <a:xfrm>
            <a:off x="851770" y="5611660"/>
            <a:ext cx="69268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Classification</a:t>
            </a:r>
            <a:endParaRPr/>
          </a:p>
        </p:txBody>
      </p:sp>
      <p:pic>
        <p:nvPicPr>
          <p:cNvPr id="263" name="Shape 26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Shape 2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/>
          <p:nvPr/>
        </p:nvSpPr>
        <p:spPr>
          <a:xfrm>
            <a:off x="945815" y="526889"/>
            <a:ext cx="7728655" cy="830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1200"/>
              <a:buFont typeface="Calibri"/>
              <a:buNone/>
            </a:pPr>
            <a:r>
              <a:rPr lang="en-US" sz="48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Why are Shellfish Important?</a:t>
            </a:r>
            <a:endParaRPr/>
          </a:p>
        </p:txBody>
      </p:sp>
      <p:pic>
        <p:nvPicPr>
          <p:cNvPr id="276" name="Shape 2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3534" y="1327582"/>
            <a:ext cx="9144000" cy="571344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Shape 277"/>
          <p:cNvSpPr/>
          <p:nvPr/>
        </p:nvSpPr>
        <p:spPr>
          <a:xfrm>
            <a:off x="0" y="1522837"/>
            <a:ext cx="5147934" cy="2499344"/>
          </a:xfrm>
          <a:prstGeom prst="wedgeEllipseCallout">
            <a:avLst>
              <a:gd name="adj1" fmla="val 42295"/>
              <a:gd name="adj2" fmla="val 57635"/>
            </a:avLst>
          </a:prstGeom>
          <a:solidFill>
            <a:srgbClr val="1F497D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Shape 278"/>
          <p:cNvSpPr txBox="1"/>
          <p:nvPr/>
        </p:nvSpPr>
        <p:spPr>
          <a:xfrm>
            <a:off x="675581" y="1823846"/>
            <a:ext cx="4323724" cy="1938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They keep the water clean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They provide habitat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They tell us about the past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They are economically important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They are nutritious… If…</a:t>
            </a:r>
            <a:endParaRPr/>
          </a:p>
        </p:txBody>
      </p:sp>
      <p:sp>
        <p:nvSpPr>
          <p:cNvPr id="279" name="Shape 279"/>
          <p:cNvSpPr/>
          <p:nvPr/>
        </p:nvSpPr>
        <p:spPr>
          <a:xfrm>
            <a:off x="6134282" y="5660678"/>
            <a:ext cx="2157470" cy="972718"/>
          </a:xfrm>
          <a:prstGeom prst="wedgeEllipseCallout">
            <a:avLst>
              <a:gd name="adj1" fmla="val -36490"/>
              <a:gd name="adj2" fmla="val -93056"/>
            </a:avLst>
          </a:prstGeom>
          <a:solidFill>
            <a:srgbClr val="1F497D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Shape 280"/>
          <p:cNvSpPr txBox="1"/>
          <p:nvPr/>
        </p:nvSpPr>
        <p:spPr>
          <a:xfrm>
            <a:off x="6485585" y="5757396"/>
            <a:ext cx="191426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If we keep the water clean!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Shape 2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220200" cy="6915149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Shape 287"/>
          <p:cNvSpPr txBox="1"/>
          <p:nvPr/>
        </p:nvSpPr>
        <p:spPr>
          <a:xfrm>
            <a:off x="609600" y="304800"/>
            <a:ext cx="4953000" cy="77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INTERTIDAL OYSTER CULTURE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Shape 2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6800" y="3124200"/>
            <a:ext cx="4648199" cy="37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Shape 289"/>
          <p:cNvSpPr txBox="1"/>
          <p:nvPr/>
        </p:nvSpPr>
        <p:spPr>
          <a:xfrm>
            <a:off x="6477000" y="3092450"/>
            <a:ext cx="289560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Traditional on bottom culture</a:t>
            </a:r>
            <a:endParaRPr/>
          </a:p>
        </p:txBody>
      </p:sp>
      <p:sp>
        <p:nvSpPr>
          <p:cNvPr id="290" name="Shape 290"/>
          <p:cNvSpPr txBox="1"/>
          <p:nvPr/>
        </p:nvSpPr>
        <p:spPr>
          <a:xfrm>
            <a:off x="838200" y="3429000"/>
            <a:ext cx="3200399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"/>
              <a:buFont typeface="Calibri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Typical intertidal oyster ground</a:t>
            </a:r>
            <a:endParaRPr/>
          </a:p>
        </p:txBody>
      </p:sp>
      <p:pic>
        <p:nvPicPr>
          <p:cNvPr id="291" name="Shape 2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191000"/>
            <a:ext cx="4762499" cy="298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Shape 29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450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Shape 298"/>
          <p:cNvSpPr txBox="1"/>
          <p:nvPr/>
        </p:nvSpPr>
        <p:spPr>
          <a:xfrm>
            <a:off x="463462" y="425885"/>
            <a:ext cx="7628351" cy="830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Octopus Islands Provincial Park B.C. – Comox First Nations Traditional Grounds 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Shape 3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3886200"/>
            <a:ext cx="3200399" cy="2464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Shape 3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8200" y="609600"/>
            <a:ext cx="4250245" cy="56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Shape 306"/>
          <p:cNvSpPr txBox="1"/>
          <p:nvPr/>
        </p:nvSpPr>
        <p:spPr>
          <a:xfrm>
            <a:off x="228600" y="609600"/>
            <a:ext cx="3505200" cy="523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Coast Salish Culture</a:t>
            </a:r>
            <a:endParaRPr/>
          </a:p>
        </p:txBody>
      </p:sp>
      <p:sp>
        <p:nvSpPr>
          <p:cNvPr id="307" name="Shape 307"/>
          <p:cNvSpPr txBox="1"/>
          <p:nvPr/>
        </p:nvSpPr>
        <p:spPr>
          <a:xfrm>
            <a:off x="3124200" y="6248400"/>
            <a:ext cx="119507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Hoe blade</a:t>
            </a:r>
            <a:endParaRPr/>
          </a:p>
        </p:txBody>
      </p:sp>
      <p:sp>
        <p:nvSpPr>
          <p:cNvPr id="308" name="Shape 308"/>
          <p:cNvSpPr txBox="1"/>
          <p:nvPr/>
        </p:nvSpPr>
        <p:spPr>
          <a:xfrm>
            <a:off x="6553200" y="6248400"/>
            <a:ext cx="2133599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Fishing net weights </a:t>
            </a:r>
            <a:endParaRPr/>
          </a:p>
        </p:txBody>
      </p:sp>
      <p:sp>
        <p:nvSpPr>
          <p:cNvPr id="309" name="Shape 309"/>
          <p:cNvSpPr txBox="1"/>
          <p:nvPr/>
        </p:nvSpPr>
        <p:spPr>
          <a:xfrm>
            <a:off x="228600" y="1219200"/>
            <a:ext cx="3886200" cy="3323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Shellfish are an important part of Native-American culture. Coast Salish people have harvested shellfish historically for food, used shells for tools and in ceremony for thousands of years.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/>
          <p:nvPr/>
        </p:nvSpPr>
        <p:spPr>
          <a:xfrm>
            <a:off x="445883" y="121590"/>
            <a:ext cx="857836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1200"/>
              <a:buFont typeface="Calibri"/>
              <a:buNone/>
            </a:pPr>
            <a:r>
              <a:rPr lang="en-US" sz="48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Shellfish tell us about the history of people:</a:t>
            </a:r>
            <a:endParaRPr/>
          </a:p>
        </p:txBody>
      </p:sp>
      <p:sp>
        <p:nvSpPr>
          <p:cNvPr id="316" name="Shape 316"/>
          <p:cNvSpPr txBox="1"/>
          <p:nvPr/>
        </p:nvSpPr>
        <p:spPr>
          <a:xfrm>
            <a:off x="175651" y="1810335"/>
            <a:ext cx="2905002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700"/>
              <a:buFont typeface="Calibri"/>
              <a:buNone/>
            </a:pPr>
            <a:r>
              <a:rPr lang="en-US" sz="2800" b="1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Shellfish Middens</a:t>
            </a:r>
            <a:r>
              <a:rPr lang="en-US" sz="28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 are left over shells from people who ate shellfish and disposed of the shells in a pile. </a:t>
            </a:r>
            <a:endParaRPr/>
          </a:p>
        </p:txBody>
      </p:sp>
      <p:pic>
        <p:nvPicPr>
          <p:cNvPr id="317" name="Shape 3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0652" y="1810335"/>
            <a:ext cx="5943599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Shape 318"/>
          <p:cNvSpPr txBox="1"/>
          <p:nvPr/>
        </p:nvSpPr>
        <p:spPr>
          <a:xfrm>
            <a:off x="7696735" y="6656065"/>
            <a:ext cx="1727968" cy="215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"/>
              <a:buFont typeface="Calibri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 Credit: Public Domain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/>
          <p:nvPr/>
        </p:nvSpPr>
        <p:spPr>
          <a:xfrm>
            <a:off x="837720" y="283709"/>
            <a:ext cx="7580029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1100"/>
              <a:buFont typeface="Calibri"/>
              <a:buNone/>
            </a:pPr>
            <a:r>
              <a:rPr lang="en-US" sz="44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Shellfish tell us about history of the land:</a:t>
            </a:r>
            <a:endParaRPr/>
          </a:p>
        </p:txBody>
      </p:sp>
      <p:sp>
        <p:nvSpPr>
          <p:cNvPr id="325" name="Shape 325"/>
          <p:cNvSpPr/>
          <p:nvPr/>
        </p:nvSpPr>
        <p:spPr>
          <a:xfrm>
            <a:off x="256720" y="4525841"/>
            <a:ext cx="3188745" cy="1999475"/>
          </a:xfrm>
          <a:prstGeom prst="cloudCallout">
            <a:avLst>
              <a:gd name="adj1" fmla="val -50494"/>
              <a:gd name="adj2" fmla="val 60473"/>
            </a:avLst>
          </a:prstGeom>
          <a:solidFill>
            <a:srgbClr val="1F497D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Shape 326"/>
          <p:cNvSpPr txBox="1"/>
          <p:nvPr/>
        </p:nvSpPr>
        <p:spPr>
          <a:xfrm>
            <a:off x="837720" y="4971669"/>
            <a:ext cx="237804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Hey, that’s the study of paleontology</a:t>
            </a:r>
            <a:endParaRPr/>
          </a:p>
        </p:txBody>
      </p:sp>
      <p:sp>
        <p:nvSpPr>
          <p:cNvPr id="327" name="Shape 327"/>
          <p:cNvSpPr txBox="1"/>
          <p:nvPr/>
        </p:nvSpPr>
        <p:spPr>
          <a:xfrm>
            <a:off x="0" y="2188616"/>
            <a:ext cx="914400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700"/>
              <a:buFont typeface="Calibri"/>
              <a:buNone/>
            </a:pPr>
            <a:r>
              <a:rPr lang="en-US" sz="28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Fossils are the remains of buried prehistoric organisms such as shellfish. They record the history of life from about 3.5 billion years ago.</a:t>
            </a:r>
            <a:endParaRPr/>
          </a:p>
        </p:txBody>
      </p:sp>
      <p:sp>
        <p:nvSpPr>
          <p:cNvPr id="328" name="Shape 328"/>
          <p:cNvSpPr txBox="1"/>
          <p:nvPr/>
        </p:nvSpPr>
        <p:spPr>
          <a:xfrm>
            <a:off x="7458422" y="6638204"/>
            <a:ext cx="2580722" cy="215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"/>
              <a:buFont typeface="Calibri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 credit: www.earthhistory.org</a:t>
            </a:r>
            <a:endParaRPr/>
          </a:p>
        </p:txBody>
      </p:sp>
      <p:pic>
        <p:nvPicPr>
          <p:cNvPr id="329" name="Shape 3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6839" y="3340660"/>
            <a:ext cx="3283167" cy="3512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/>
          <p:nvPr/>
        </p:nvSpPr>
        <p:spPr>
          <a:xfrm>
            <a:off x="297256" y="323256"/>
            <a:ext cx="8471795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1100"/>
              <a:buFont typeface="Calibri"/>
              <a:buNone/>
            </a:pPr>
            <a:r>
              <a:rPr lang="en-US" sz="44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Shellfish play an important role in the food web</a:t>
            </a:r>
            <a:endParaRPr/>
          </a:p>
        </p:txBody>
      </p:sp>
      <p:sp>
        <p:nvSpPr>
          <p:cNvPr id="336" name="Shape 336"/>
          <p:cNvSpPr txBox="1"/>
          <p:nvPr/>
        </p:nvSpPr>
        <p:spPr>
          <a:xfrm>
            <a:off x="1405208" y="5890348"/>
            <a:ext cx="690444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1100"/>
              <a:buFont typeface="Calibri"/>
              <a:buNone/>
            </a:pPr>
            <a:r>
              <a:rPr lang="en-US" sz="44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They eat phytoplankton</a:t>
            </a:r>
            <a:endParaRPr/>
          </a:p>
        </p:txBody>
      </p:sp>
      <p:pic>
        <p:nvPicPr>
          <p:cNvPr id="337" name="Shape 3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7978" y="1769806"/>
            <a:ext cx="4883190" cy="3891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hape 1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857250"/>
            <a:ext cx="394663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Shape 174"/>
          <p:cNvSpPr txBox="1"/>
          <p:nvPr/>
        </p:nvSpPr>
        <p:spPr>
          <a:xfrm>
            <a:off x="5089635" y="1150185"/>
            <a:ext cx="3690155" cy="1128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The Salish Sea &amp;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Northwest Straits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1" i="0" u="none" strike="noStrike" cap="none">
              <a:solidFill>
                <a:srgbClr val="1087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3637260" y="3278863"/>
            <a:ext cx="331316" cy="300275"/>
          </a:xfrm>
          <a:prstGeom prst="star5">
            <a:avLst>
              <a:gd name="adj" fmla="val 22049"/>
              <a:gd name="hf" fmla="val 105146"/>
              <a:gd name="vf" fmla="val 110557"/>
            </a:avLst>
          </a:pr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Shape 176"/>
          <p:cNvSpPr txBox="1"/>
          <p:nvPr/>
        </p:nvSpPr>
        <p:spPr>
          <a:xfrm>
            <a:off x="5089635" y="2571751"/>
            <a:ext cx="3821609" cy="325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4313" marR="0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3200"/>
              <a:buFont typeface="Arial"/>
              <a:buChar char="•"/>
            </a:pPr>
            <a:r>
              <a:rPr lang="en-US" sz="3200" b="1" i="0" u="none" strike="noStrike" cap="none" dirty="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Strait of Georgia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11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 i="0" u="none" strike="noStrike" cap="none" dirty="0">
              <a:solidFill>
                <a:srgbClr val="4F61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4313" marR="0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3200"/>
              <a:buFont typeface="Arial"/>
              <a:buChar char="•"/>
            </a:pPr>
            <a:r>
              <a:rPr lang="en-US" sz="3200" b="1" i="0" u="none" strike="noStrike" cap="none" dirty="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Strait of Juan De Fuca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 dirty="0">
              <a:solidFill>
                <a:srgbClr val="4F61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4313" marR="0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3200"/>
              <a:buFont typeface="Arial"/>
              <a:buChar char="•"/>
            </a:pPr>
            <a:r>
              <a:rPr lang="en-US" sz="3200" b="1" i="0" u="none" strike="noStrike" cap="none" dirty="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Puget Sound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Shape 177"/>
          <p:cNvSpPr txBox="1"/>
          <p:nvPr/>
        </p:nvSpPr>
        <p:spPr>
          <a:xfrm>
            <a:off x="653143" y="6237514"/>
            <a:ext cx="59762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The Salish Sea Basin covers 7000 square miles</a:t>
            </a:r>
            <a:endParaRPr sz="2400" b="0" i="0" u="none" strike="noStrike" cap="none" baseline="30000">
              <a:solidFill>
                <a:srgbClr val="4F61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Shape 3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956719"/>
            <a:ext cx="5323585" cy="1901279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Shape 344"/>
          <p:cNvSpPr txBox="1"/>
          <p:nvPr/>
        </p:nvSpPr>
        <p:spPr>
          <a:xfrm>
            <a:off x="824209" y="621458"/>
            <a:ext cx="7242236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1100"/>
              <a:buFont typeface="Calibri"/>
              <a:buNone/>
            </a:pPr>
            <a:r>
              <a:rPr lang="en-US" sz="44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Shellfish are a source of food for other animals</a:t>
            </a:r>
            <a:endParaRPr/>
          </a:p>
        </p:txBody>
      </p:sp>
      <p:pic>
        <p:nvPicPr>
          <p:cNvPr id="345" name="Shape 3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302" y="2068008"/>
            <a:ext cx="4055816" cy="2953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02117" y="2068008"/>
            <a:ext cx="3580584" cy="268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Shape 3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04019" y="3306016"/>
            <a:ext cx="4439980" cy="3551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Shape 3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3259" y="1023548"/>
            <a:ext cx="7467600" cy="5988127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Shape 354"/>
          <p:cNvSpPr txBox="1"/>
          <p:nvPr/>
        </p:nvSpPr>
        <p:spPr>
          <a:xfrm>
            <a:off x="553977" y="351259"/>
            <a:ext cx="807995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1100"/>
              <a:buFont typeface="Calibri"/>
              <a:buNone/>
            </a:pPr>
            <a:r>
              <a:rPr lang="en-US" sz="44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Shellfish Food Chain: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/>
          <p:nvPr/>
        </p:nvSpPr>
        <p:spPr>
          <a:xfrm>
            <a:off x="716116" y="297218"/>
            <a:ext cx="7647585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1100"/>
              <a:buFont typeface="Calibri"/>
              <a:buNone/>
            </a:pPr>
            <a:r>
              <a:rPr lang="en-US" sz="44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Shellfish are Nutritious and Delicious!</a:t>
            </a:r>
            <a:endParaRPr/>
          </a:p>
        </p:txBody>
      </p:sp>
      <p:pic>
        <p:nvPicPr>
          <p:cNvPr id="361" name="Shape 3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767" y="2275015"/>
            <a:ext cx="5512794" cy="3672233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Shape 362"/>
          <p:cNvSpPr txBox="1"/>
          <p:nvPr/>
        </p:nvSpPr>
        <p:spPr>
          <a:xfrm>
            <a:off x="6174817" y="2161596"/>
            <a:ext cx="2715839" cy="3785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High in </a:t>
            </a:r>
            <a:r>
              <a:rPr lang="en-US" sz="2400" b="1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Protein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Low in </a:t>
            </a:r>
            <a:r>
              <a:rPr lang="en-US" sz="2400" b="1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fat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Omega -3 fatty acids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2400" b="1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Brain Food</a:t>
            </a:r>
            <a:r>
              <a:rPr lang="en-US" sz="24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Minerals such as </a:t>
            </a:r>
            <a:r>
              <a:rPr lang="en-US" sz="2400" b="1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iron </a:t>
            </a:r>
            <a:r>
              <a:rPr lang="en-US" sz="24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2400" b="1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zinc</a:t>
            </a:r>
            <a:r>
              <a:rPr lang="en-US" sz="24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 to support healthy blood and immune system</a:t>
            </a:r>
            <a:endParaRPr/>
          </a:p>
        </p:txBody>
      </p:sp>
      <p:sp>
        <p:nvSpPr>
          <p:cNvPr id="363" name="Shape 363"/>
          <p:cNvSpPr txBox="1"/>
          <p:nvPr/>
        </p:nvSpPr>
        <p:spPr>
          <a:xfrm>
            <a:off x="459395" y="6001287"/>
            <a:ext cx="594511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450"/>
              <a:buFont typeface="Calibri"/>
              <a:buNone/>
            </a:pPr>
            <a:r>
              <a:rPr lang="en-US" sz="18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*Some people are allergic to shellfish and should not consume any food containing even a small amount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Shape 3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956300" cy="5651499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Shape 370"/>
          <p:cNvSpPr txBox="1"/>
          <p:nvPr/>
        </p:nvSpPr>
        <p:spPr>
          <a:xfrm>
            <a:off x="165100" y="5686998"/>
            <a:ext cx="7696198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500"/>
              <a:buFont typeface="Calibri"/>
              <a:buNone/>
            </a:pPr>
            <a:r>
              <a:rPr lang="en-US" sz="2000" b="1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PACIFIC COAST SHELLFISH PRODUCTION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500"/>
              <a:buFont typeface="Calibri"/>
              <a:buNone/>
            </a:pPr>
            <a:r>
              <a:rPr lang="en-US" sz="2000" b="0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WA Shellfish Revenue →</a:t>
            </a:r>
            <a:r>
              <a:rPr lang="en-US" sz="2000" b="1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$ 100,560,000                                                                                                                     </a:t>
            </a:r>
            <a:r>
              <a:rPr lang="en-US" sz="2000" b="0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All PNW Shellfish Revenue →</a:t>
            </a:r>
            <a:r>
              <a:rPr lang="en-US" sz="2000" b="1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$ 117,430,000</a:t>
            </a:r>
            <a:r>
              <a:rPr lang="en-US" sz="2000" b="0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Shape 371"/>
          <p:cNvSpPr txBox="1"/>
          <p:nvPr/>
        </p:nvSpPr>
        <p:spPr>
          <a:xfrm>
            <a:off x="5956300" y="568639"/>
            <a:ext cx="3187699" cy="2554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500"/>
              <a:buFont typeface="Calibri"/>
              <a:buNone/>
            </a:pPr>
            <a:r>
              <a:rPr lang="en-US" sz="20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Shellfish in the Pacific Northwest provide an estimated </a:t>
            </a:r>
            <a:r>
              <a:rPr lang="en-US" sz="2000" b="1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$207 million </a:t>
            </a:r>
            <a:r>
              <a:rPr lang="en-US" sz="20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each year in </a:t>
            </a:r>
            <a:r>
              <a:rPr lang="en-US" sz="2000" b="0" i="1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ecosystem services</a:t>
            </a:r>
            <a:r>
              <a:rPr lang="en-US" sz="2000" b="0" i="1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as well as sales  and provides over </a:t>
            </a:r>
            <a:r>
              <a:rPr lang="en-US" sz="2000" b="1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3,200 jobs</a:t>
            </a:r>
            <a:r>
              <a:rPr lang="en-US" sz="20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. (NOAA 2012)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2" name="Shape 37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01997">
            <a:off x="4981962" y="3356223"/>
            <a:ext cx="3616376" cy="289310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Shape 3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7537" y="378280"/>
            <a:ext cx="4702050" cy="5957897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Shape 379"/>
          <p:cNvSpPr txBox="1"/>
          <p:nvPr/>
        </p:nvSpPr>
        <p:spPr>
          <a:xfrm>
            <a:off x="432372" y="824108"/>
            <a:ext cx="3215770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900"/>
              <a:buFont typeface="Calibri"/>
              <a:buNone/>
            </a:pPr>
            <a:r>
              <a:rPr lang="en-US" sz="36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Never eat shellfish you harvested unless you know its safe!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/>
          <p:nvPr/>
        </p:nvSpPr>
        <p:spPr>
          <a:xfrm>
            <a:off x="1046400" y="821025"/>
            <a:ext cx="7196100" cy="54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Up Next: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</a:rPr>
              <a:t>8 minutes per station</a:t>
            </a:r>
            <a:endParaRPr sz="3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1"/>
                </a:solidFill>
              </a:rPr>
              <a:t>Bring your Science Notebooks</a:t>
            </a:r>
            <a:endParaRPr sz="3000" b="1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</a:rPr>
              <a:t>Stations include:</a:t>
            </a:r>
            <a:endParaRPr sz="300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</a:rPr>
              <a:t>Watershed model</a:t>
            </a:r>
            <a:endParaRPr sz="300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</a:rPr>
              <a:t>Salish Sea Stewards</a:t>
            </a:r>
            <a:endParaRPr sz="300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</a:rPr>
              <a:t>Live tank</a:t>
            </a:r>
            <a:endParaRPr sz="300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</a:rPr>
              <a:t>Life cycle</a:t>
            </a:r>
            <a:endParaRPr sz="3000">
              <a:solidFill>
                <a:schemeClr val="dk1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dk1"/>
                </a:solidFill>
              </a:rPr>
              <a:t>Shellfish in time &amp; place</a:t>
            </a:r>
            <a:endParaRPr sz="3000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 txBox="1"/>
          <p:nvPr/>
        </p:nvSpPr>
        <p:spPr>
          <a:xfrm>
            <a:off x="0" y="992901"/>
            <a:ext cx="3810262" cy="483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As stewards of the Salish Sea, we can keep this water healthy which will </a:t>
            </a:r>
            <a:r>
              <a:rPr lang="en-US" sz="4400" b="1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keep us healthy</a:t>
            </a:r>
            <a:r>
              <a:rPr lang="en-US" sz="44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/>
          </a:p>
        </p:txBody>
      </p:sp>
      <p:pic>
        <p:nvPicPr>
          <p:cNvPr id="398" name="Shape 3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262" y="-8021"/>
            <a:ext cx="5337749" cy="6833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Shape 40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000" y="95250"/>
            <a:ext cx="5665788" cy="676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Shape 41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70988" cy="706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 txBox="1"/>
          <p:nvPr/>
        </p:nvSpPr>
        <p:spPr>
          <a:xfrm>
            <a:off x="621535" y="418808"/>
            <a:ext cx="7823237" cy="2123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1100"/>
              <a:buFont typeface="Calibri"/>
              <a:buNone/>
            </a:pPr>
            <a:r>
              <a:rPr lang="en-US" sz="44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Bacteria from humans and their pets’ poop is getting into the water…</a:t>
            </a:r>
            <a:endParaRPr/>
          </a:p>
        </p:txBody>
      </p:sp>
      <p:pic>
        <p:nvPicPr>
          <p:cNvPr id="417" name="Shape 4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157" y="1913742"/>
            <a:ext cx="3456961" cy="266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Shape 4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1915" y="4359723"/>
            <a:ext cx="3011180" cy="2255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Shape 4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3503380" y="2716990"/>
            <a:ext cx="2844800" cy="213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Shape 4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862222">
            <a:off x="6402646" y="3798019"/>
            <a:ext cx="2864135" cy="210514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Shape 421"/>
          <p:cNvSpPr/>
          <p:nvPr/>
        </p:nvSpPr>
        <p:spPr>
          <a:xfrm>
            <a:off x="3882305" y="5782267"/>
            <a:ext cx="4931748" cy="1075732"/>
          </a:xfrm>
          <a:prstGeom prst="wedgeEllipseCallout">
            <a:avLst>
              <a:gd name="adj1" fmla="val 6564"/>
              <a:gd name="adj2" fmla="val -104212"/>
            </a:avLst>
          </a:prstGeom>
          <a:solidFill>
            <a:srgbClr val="1F497D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Shape 422"/>
          <p:cNvSpPr txBox="1"/>
          <p:nvPr/>
        </p:nvSpPr>
        <p:spPr>
          <a:xfrm>
            <a:off x="4267200" y="5904635"/>
            <a:ext cx="4177572" cy="830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There can be 23 million bacteria per gram of pet waste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3" name="Shape 4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48180" y="1913742"/>
            <a:ext cx="2616200" cy="2197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hape 18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8537" y="0"/>
            <a:ext cx="53654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 txBox="1"/>
          <p:nvPr/>
        </p:nvSpPr>
        <p:spPr>
          <a:xfrm>
            <a:off x="263045" y="450937"/>
            <a:ext cx="2993720" cy="95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Coast Salish Peoples Map 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/>
          <p:nvPr/>
        </p:nvSpPr>
        <p:spPr>
          <a:xfrm>
            <a:off x="662070" y="486359"/>
            <a:ext cx="797186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We can scoop the poop!</a:t>
            </a:r>
            <a:endParaRPr/>
          </a:p>
        </p:txBody>
      </p:sp>
      <p:pic>
        <p:nvPicPr>
          <p:cNvPr id="430" name="Shape 4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6720" y="1566700"/>
            <a:ext cx="6656321" cy="4526298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Shape 431"/>
          <p:cNvSpPr txBox="1"/>
          <p:nvPr/>
        </p:nvSpPr>
        <p:spPr>
          <a:xfrm>
            <a:off x="7350331" y="6642556"/>
            <a:ext cx="326981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 Credit: www.realclearscience.com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Shape 4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9167" y="4472473"/>
            <a:ext cx="3355812" cy="2617533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Shape 438"/>
          <p:cNvSpPr txBox="1"/>
          <p:nvPr/>
        </p:nvSpPr>
        <p:spPr>
          <a:xfrm>
            <a:off x="608024" y="567419"/>
            <a:ext cx="793133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Carbon dioxide is making the ocean more acidic…</a:t>
            </a:r>
            <a:endParaRPr/>
          </a:p>
        </p:txBody>
      </p:sp>
      <p:sp>
        <p:nvSpPr>
          <p:cNvPr id="439" name="Shape 439"/>
          <p:cNvSpPr/>
          <p:nvPr/>
        </p:nvSpPr>
        <p:spPr>
          <a:xfrm>
            <a:off x="-94582" y="1918416"/>
            <a:ext cx="5485725" cy="1810337"/>
          </a:xfrm>
          <a:prstGeom prst="wedgeEllipseCallout">
            <a:avLst>
              <a:gd name="adj1" fmla="val 15374"/>
              <a:gd name="adj2" fmla="val 81903"/>
            </a:avLst>
          </a:prstGeom>
          <a:solidFill>
            <a:srgbClr val="1F497D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Shape 440"/>
          <p:cNvSpPr txBox="1"/>
          <p:nvPr/>
        </p:nvSpPr>
        <p:spPr>
          <a:xfrm>
            <a:off x="864745" y="2038486"/>
            <a:ext cx="37157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 this CO</a:t>
            </a:r>
            <a:r>
              <a:rPr lang="en-US" sz="3200" baseline="-2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in the water is making my shell thin!</a:t>
            </a:r>
            <a:endParaRPr/>
          </a:p>
        </p:txBody>
      </p:sp>
      <p:pic>
        <p:nvPicPr>
          <p:cNvPr id="441" name="Shape 4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158085" flipH="1">
            <a:off x="-364814" y="3264354"/>
            <a:ext cx="5080000" cy="37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Shape 4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82276" y="2038485"/>
            <a:ext cx="3270670" cy="243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 txBox="1"/>
          <p:nvPr/>
        </p:nvSpPr>
        <p:spPr>
          <a:xfrm>
            <a:off x="1053908" y="621459"/>
            <a:ext cx="710712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We can reduce our carbon dioxide emissions</a:t>
            </a:r>
            <a:endParaRPr/>
          </a:p>
        </p:txBody>
      </p:sp>
      <p:pic>
        <p:nvPicPr>
          <p:cNvPr id="449" name="Shape 4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8593" y="4154686"/>
            <a:ext cx="4470400" cy="28321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Shape 450"/>
          <p:cNvSpPr txBox="1"/>
          <p:nvPr/>
        </p:nvSpPr>
        <p:spPr>
          <a:xfrm>
            <a:off x="162140" y="2512855"/>
            <a:ext cx="885012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mile driven in a car = about 1 pound of CO</a:t>
            </a:r>
            <a:r>
              <a:rPr lang="en-US" sz="36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451" name="Shape 451"/>
          <p:cNvSpPr/>
          <p:nvPr/>
        </p:nvSpPr>
        <p:spPr>
          <a:xfrm>
            <a:off x="7674610" y="3159186"/>
            <a:ext cx="1594373" cy="1596324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1F497D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Shape 452"/>
          <p:cNvSpPr txBox="1"/>
          <p:nvPr/>
        </p:nvSpPr>
        <p:spPr>
          <a:xfrm>
            <a:off x="7931330" y="3350473"/>
            <a:ext cx="108093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My shell is nice and thick!</a:t>
            </a:r>
            <a:endParaRPr/>
          </a:p>
        </p:txBody>
      </p:sp>
      <p:pic>
        <p:nvPicPr>
          <p:cNvPr id="453" name="Shape 4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140" y="3350472"/>
            <a:ext cx="4512886" cy="2775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Shape 45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Shape 459"/>
          <p:cNvSpPr txBox="1"/>
          <p:nvPr/>
        </p:nvSpPr>
        <p:spPr>
          <a:xfrm>
            <a:off x="252663" y="304800"/>
            <a:ext cx="43434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Minimize Plastics – REDUCE-reuse-recycle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Shape 46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185624" y="2817225"/>
            <a:ext cx="4687200" cy="376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Shape 4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609025"/>
            <a:ext cx="4218600" cy="4185625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Shape 466"/>
          <p:cNvSpPr txBox="1"/>
          <p:nvPr/>
        </p:nvSpPr>
        <p:spPr>
          <a:xfrm>
            <a:off x="667204" y="485318"/>
            <a:ext cx="7809600" cy="21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1100"/>
              <a:buFont typeface="Calibri"/>
              <a:buNone/>
            </a:pPr>
            <a:r>
              <a:rPr lang="en-US" sz="44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But as </a:t>
            </a:r>
            <a:r>
              <a:rPr lang="en-US" sz="4400" b="1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Salish Sea Stewards</a:t>
            </a:r>
            <a:r>
              <a:rPr lang="en-US" sz="44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, we can help keep our sea healthy and clean!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Shape 47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7800" y="228600"/>
            <a:ext cx="3186622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Shape 473" descr="Logo (LARGE).pdf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0310" y="-172408"/>
            <a:ext cx="5702909" cy="7030407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Shape 474"/>
          <p:cNvSpPr txBox="1"/>
          <p:nvPr/>
        </p:nvSpPr>
        <p:spPr>
          <a:xfrm>
            <a:off x="4953000" y="5791200"/>
            <a:ext cx="396240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rights reserved © Garden of the Salish Sea Curriculum 2018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5" name="Shape 47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0" y="3429000"/>
            <a:ext cx="243840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hape 1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28600" y="0"/>
            <a:ext cx="2485521" cy="2720113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 txBox="1"/>
          <p:nvPr/>
        </p:nvSpPr>
        <p:spPr>
          <a:xfrm>
            <a:off x="1860200" y="393760"/>
            <a:ext cx="7283800" cy="1482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1100"/>
              <a:buFont typeface="Calibri"/>
              <a:buNone/>
            </a:pPr>
            <a:r>
              <a:rPr lang="en-US" sz="4400" b="0" i="0" u="none" strike="noStrike" cap="none" dirty="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0" i="0" u="none" strike="noStrike" cap="none" dirty="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Shellfish live around the world</a:t>
            </a:r>
            <a:endParaRPr sz="4000" dirty="0"/>
          </a:p>
        </p:txBody>
      </p:sp>
      <p:sp>
        <p:nvSpPr>
          <p:cNvPr id="193" name="Shape 193"/>
          <p:cNvSpPr txBox="1"/>
          <p:nvPr/>
        </p:nvSpPr>
        <p:spPr>
          <a:xfrm>
            <a:off x="1630871" y="1068114"/>
            <a:ext cx="5391142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1100"/>
              <a:buFont typeface="Calibri"/>
              <a:buNone/>
            </a:pPr>
            <a:r>
              <a:rPr lang="en-US" sz="4000" dirty="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4000" b="0" i="0" u="none" strike="noStrike" cap="none" dirty="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nd in the Salish Sea!</a:t>
            </a:r>
            <a:endParaRPr sz="4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1C6F005-CE8E-4335-BFBD-D9E7E3EEFCAB}"/>
              </a:ext>
            </a:extLst>
          </p:cNvPr>
          <p:cNvGrpSpPr/>
          <p:nvPr/>
        </p:nvGrpSpPr>
        <p:grpSpPr>
          <a:xfrm>
            <a:off x="5723831" y="1849617"/>
            <a:ext cx="3213993" cy="4965620"/>
            <a:chOff x="5930007" y="1892378"/>
            <a:chExt cx="3213993" cy="4965620"/>
          </a:xfrm>
        </p:grpSpPr>
        <p:pic>
          <p:nvPicPr>
            <p:cNvPr id="192" name="Shape 19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30007" y="1892378"/>
              <a:ext cx="3213993" cy="49656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Shape 195"/>
            <p:cNvSpPr/>
            <p:nvPr/>
          </p:nvSpPr>
          <p:spPr>
            <a:xfrm>
              <a:off x="7839075" y="4070388"/>
              <a:ext cx="381000" cy="3048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chemeClr val="dk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BB9A18F-A200-4FB2-B633-1B1A83DB0B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18" t="3233" r="7416"/>
          <a:stretch/>
        </p:blipFill>
        <p:spPr>
          <a:xfrm>
            <a:off x="704989" y="1849617"/>
            <a:ext cx="5019675" cy="39183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C927A57-1B35-4E5F-AC34-98825DB3AB91}"/>
              </a:ext>
            </a:extLst>
          </p:cNvPr>
          <p:cNvSpPr txBox="1"/>
          <p:nvPr/>
        </p:nvSpPr>
        <p:spPr>
          <a:xfrm>
            <a:off x="798720" y="5810410"/>
            <a:ext cx="49251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Shared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Waters:Boundary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is a </a:t>
            </a:r>
            <a:r>
              <a:rPr lang="en-US" sz="2800" u="sng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Trans-Boundary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Waterbody.</a:t>
            </a:r>
            <a:endParaRPr lang="en-US" dirty="0"/>
          </a:p>
        </p:txBody>
      </p:sp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hatcomshellfish.whatcomcounty.org/Drayton/data/fig1-dhspd_crop_web.jpg">
            <a:extLst>
              <a:ext uri="{FF2B5EF4-FFF2-40B4-BE49-F238E27FC236}">
                <a16:creationId xmlns:a16="http://schemas.microsoft.com/office/drawing/2014/main" xmlns="" id="{6C6DB5E8-5554-4D13-8DF1-AD39C34D4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697" y="54184"/>
            <a:ext cx="8039811" cy="664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257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Shape 2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1523" y="3810001"/>
            <a:ext cx="4062475" cy="304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/>
          <p:nvPr/>
        </p:nvSpPr>
        <p:spPr>
          <a:xfrm>
            <a:off x="685800" y="2209800"/>
            <a:ext cx="7619999" cy="1938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Shape 2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8153399" cy="4415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34000" y="2286000"/>
            <a:ext cx="609599" cy="53560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 txBox="1"/>
          <p:nvPr/>
        </p:nvSpPr>
        <p:spPr>
          <a:xfrm>
            <a:off x="762000" y="4572000"/>
            <a:ext cx="37338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Oysters are reef  builders where communities of other organisms grow. This one’s in Germany</a:t>
            </a:r>
            <a:endParaRPr/>
          </a:p>
        </p:txBody>
      </p:sp>
      <p:sp>
        <p:nvSpPr>
          <p:cNvPr id="215" name="Shape 215"/>
          <p:cNvSpPr txBox="1"/>
          <p:nvPr/>
        </p:nvSpPr>
        <p:spPr>
          <a:xfrm>
            <a:off x="152400" y="4572000"/>
            <a:ext cx="4929124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900"/>
              <a:buFont typeface="Calibri"/>
              <a:buNone/>
            </a:pPr>
            <a:r>
              <a:rPr lang="en-US" sz="36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Oysters live in the </a:t>
            </a:r>
            <a:r>
              <a:rPr lang="en-US" sz="3600" b="1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intertidal zone</a:t>
            </a:r>
            <a:r>
              <a:rPr lang="en-US" sz="36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 and create oyster reefs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Shape 22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991" y="1814366"/>
            <a:ext cx="3458223" cy="2305482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Shape 222"/>
          <p:cNvSpPr txBox="1"/>
          <p:nvPr/>
        </p:nvSpPr>
        <p:spPr>
          <a:xfrm>
            <a:off x="1066800" y="149225"/>
            <a:ext cx="7040563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1200"/>
              <a:buFont typeface="Calibri"/>
              <a:buNone/>
            </a:pPr>
            <a:r>
              <a:rPr lang="en-US" sz="48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Shellfish are Mollusks </a:t>
            </a:r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6032728" y="934354"/>
            <a:ext cx="2705753" cy="1581336"/>
          </a:xfrm>
          <a:prstGeom prst="cloudCallout">
            <a:avLst>
              <a:gd name="adj1" fmla="val 43956"/>
              <a:gd name="adj2" fmla="val 54220"/>
            </a:avLst>
          </a:prstGeom>
          <a:solidFill>
            <a:schemeClr val="dk2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Shape 224"/>
          <p:cNvSpPr txBox="1"/>
          <p:nvPr/>
        </p:nvSpPr>
        <p:spPr>
          <a:xfrm>
            <a:off x="5955594" y="1285874"/>
            <a:ext cx="2782886" cy="830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 they have backbones?</a:t>
            </a:r>
            <a:endParaRPr/>
          </a:p>
        </p:txBody>
      </p:sp>
      <p:pic>
        <p:nvPicPr>
          <p:cNvPr id="225" name="Shape 2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0455" y="1285874"/>
            <a:ext cx="3200918" cy="2366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3135" y="4659973"/>
            <a:ext cx="3145352" cy="1761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0362" y="4037012"/>
            <a:ext cx="3152775" cy="2365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Shape 228"/>
          <p:cNvSpPr txBox="1"/>
          <p:nvPr/>
        </p:nvSpPr>
        <p:spPr>
          <a:xfrm>
            <a:off x="1338262" y="3632200"/>
            <a:ext cx="2841625" cy="36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Giant Clam</a:t>
            </a:r>
            <a:endParaRPr/>
          </a:p>
        </p:txBody>
      </p:sp>
      <p:sp>
        <p:nvSpPr>
          <p:cNvPr id="229" name="Shape 229"/>
          <p:cNvSpPr txBox="1"/>
          <p:nvPr/>
        </p:nvSpPr>
        <p:spPr>
          <a:xfrm>
            <a:off x="593725" y="6402387"/>
            <a:ext cx="2622550" cy="368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Purple-Ringed Top Snail</a:t>
            </a:r>
            <a:endParaRPr/>
          </a:p>
        </p:txBody>
      </p:sp>
      <p:sp>
        <p:nvSpPr>
          <p:cNvPr id="230" name="Shape 230"/>
          <p:cNvSpPr txBox="1"/>
          <p:nvPr/>
        </p:nvSpPr>
        <p:spPr>
          <a:xfrm>
            <a:off x="3746501" y="6421369"/>
            <a:ext cx="3201987" cy="369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Banana Slug</a:t>
            </a:r>
            <a:endParaRPr/>
          </a:p>
        </p:txBody>
      </p:sp>
      <p:sp>
        <p:nvSpPr>
          <p:cNvPr id="231" name="Shape 231"/>
          <p:cNvSpPr txBox="1"/>
          <p:nvPr/>
        </p:nvSpPr>
        <p:spPr>
          <a:xfrm>
            <a:off x="6948488" y="6396037"/>
            <a:ext cx="2316162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Calibri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 Credits: www.barrierreefaustralia.com,</a:t>
            </a:r>
            <a:r>
              <a:rPr lang="en-US" sz="8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www.divebums.com</a:t>
            </a:r>
            <a:r>
              <a:rPr lang="en-US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www.tixchamy91.blog.com </a:t>
            </a:r>
            <a:endParaRPr/>
          </a:p>
        </p:txBody>
      </p:sp>
      <p:sp>
        <p:nvSpPr>
          <p:cNvPr id="232" name="Shape 232"/>
          <p:cNvSpPr txBox="1"/>
          <p:nvPr/>
        </p:nvSpPr>
        <p:spPr>
          <a:xfrm>
            <a:off x="4271092" y="4084923"/>
            <a:ext cx="28246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Spanish Shawl Nudibranch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Shape 2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896043" cy="4523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Shape 2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6042" y="0"/>
            <a:ext cx="5247956" cy="355126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Shape 240"/>
          <p:cNvSpPr txBox="1"/>
          <p:nvPr/>
        </p:nvSpPr>
        <p:spPr>
          <a:xfrm>
            <a:off x="202675" y="4687960"/>
            <a:ext cx="3693367" cy="209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700"/>
              <a:buFont typeface="Calibri"/>
              <a:buNone/>
            </a:pPr>
            <a:r>
              <a:rPr lang="en-US" sz="28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Geoduck is the largest burrowing clam, can reach up to 8 pounds and live 150 years.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Shape 241"/>
          <p:cNvSpPr txBox="1"/>
          <p:nvPr/>
        </p:nvSpPr>
        <p:spPr>
          <a:xfrm>
            <a:off x="4229142" y="3742262"/>
            <a:ext cx="4729073" cy="95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700"/>
              <a:buFont typeface="Calibri"/>
              <a:buNone/>
            </a:pPr>
            <a:r>
              <a:rPr lang="en-US" sz="28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Manila clams were introduced to the Salish Sea from Japan 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Shape 2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747</Words>
  <Application>Microsoft Office PowerPoint</Application>
  <PresentationFormat>On-screen Show (4:3)</PresentationFormat>
  <Paragraphs>133</Paragraphs>
  <Slides>35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Hirsch</dc:creator>
  <cp:lastModifiedBy>Lindsey Parker</cp:lastModifiedBy>
  <cp:revision>9</cp:revision>
  <dcterms:modified xsi:type="dcterms:W3CDTF">2018-05-07T05:31:17Z</dcterms:modified>
</cp:coreProperties>
</file>