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69" r:id="rId2"/>
    <p:sldId id="290" r:id="rId3"/>
    <p:sldId id="291" r:id="rId4"/>
    <p:sldId id="289" r:id="rId5"/>
    <p:sldId id="256" r:id="rId6"/>
    <p:sldId id="292" r:id="rId7"/>
    <p:sldId id="263" r:id="rId8"/>
    <p:sldId id="288" r:id="rId9"/>
    <p:sldId id="261" r:id="rId10"/>
    <p:sldId id="257" r:id="rId11"/>
    <p:sldId id="267" r:id="rId12"/>
    <p:sldId id="293" r:id="rId13"/>
    <p:sldId id="260" r:id="rId14"/>
    <p:sldId id="268" r:id="rId15"/>
    <p:sldId id="270" r:id="rId16"/>
    <p:sldId id="275" r:id="rId17"/>
    <p:sldId id="277" r:id="rId18"/>
    <p:sldId id="281" r:id="rId19"/>
    <p:sldId id="285" r:id="rId20"/>
    <p:sldId id="276" r:id="rId21"/>
    <p:sldId id="294" r:id="rId22"/>
    <p:sldId id="282" r:id="rId23"/>
    <p:sldId id="283" r:id="rId24"/>
    <p:sldId id="278"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68" autoAdjust="0"/>
    <p:restoredTop sz="80456" autoAdjust="0"/>
  </p:normalViewPr>
  <p:slideViewPr>
    <p:cSldViewPr>
      <p:cViewPr varScale="1">
        <p:scale>
          <a:sx n="60" d="100"/>
          <a:sy n="60" d="100"/>
        </p:scale>
        <p:origin x="179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48" d="100"/>
          <a:sy n="48" d="100"/>
        </p:scale>
        <p:origin x="1914"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45B26D-37B5-4B4C-8E1C-9BBCDFDF690D}" type="datetimeFigureOut">
              <a:rPr lang="en-US" smtClean="0"/>
              <a:pPr/>
              <a:t>6/7/2018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BEC064-B85A-494A-A8BB-38A857721DEC}" type="slidenum">
              <a:rPr lang="en-US" smtClean="0"/>
              <a:pPr/>
              <a:t>‹#›</a:t>
            </a:fld>
            <a:endParaRPr lang="en-US"/>
          </a:p>
        </p:txBody>
      </p:sp>
    </p:spTree>
    <p:extLst>
      <p:ext uri="{BB962C8B-B14F-4D97-AF65-F5344CB8AC3E}">
        <p14:creationId xmlns:p14="http://schemas.microsoft.com/office/powerpoint/2010/main" val="353416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99EF01-3075-4F01-A580-51B8782F6907}" type="datetimeFigureOut">
              <a:rPr lang="en-US" smtClean="0"/>
              <a:pPr/>
              <a:t>6/7/2018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E4425D-B75C-4DE6-83FC-A037950CF7A7}" type="slidenum">
              <a:rPr lang="en-US" smtClean="0"/>
              <a:pPr/>
              <a:t>‹#›</a:t>
            </a:fld>
            <a:endParaRPr lang="en-US"/>
          </a:p>
        </p:txBody>
      </p:sp>
    </p:spTree>
    <p:extLst>
      <p:ext uri="{BB962C8B-B14F-4D97-AF65-F5344CB8AC3E}">
        <p14:creationId xmlns:p14="http://schemas.microsoft.com/office/powerpoint/2010/main" val="117921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Introduction to the name of the curriculum, Who you are, and how this presentation will answer many questions students might have. Ask students to hold questions they might have for the end of the presentation, but I might have questions for the students and will be looking for students with quietly raised hands to answer my questions.</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2484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14</a:t>
            </a:fld>
            <a:endParaRPr lang="en-US"/>
          </a:p>
        </p:txBody>
      </p:sp>
    </p:spTree>
    <p:extLst>
      <p:ext uri="{BB962C8B-B14F-4D97-AF65-F5344CB8AC3E}">
        <p14:creationId xmlns:p14="http://schemas.microsoft.com/office/powerpoint/2010/main" val="132687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15</a:t>
            </a:fld>
            <a:endParaRPr lang="en-US"/>
          </a:p>
        </p:txBody>
      </p:sp>
    </p:spTree>
    <p:extLst>
      <p:ext uri="{BB962C8B-B14F-4D97-AF65-F5344CB8AC3E}">
        <p14:creationId xmlns:p14="http://schemas.microsoft.com/office/powerpoint/2010/main" val="3742291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16</a:t>
            </a:fld>
            <a:endParaRPr lang="en-US"/>
          </a:p>
        </p:txBody>
      </p:sp>
    </p:spTree>
    <p:extLst>
      <p:ext uri="{BB962C8B-B14F-4D97-AF65-F5344CB8AC3E}">
        <p14:creationId xmlns:p14="http://schemas.microsoft.com/office/powerpoint/2010/main" val="3292320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E4425D-B75C-4DE6-83FC-A037950CF7A7}" type="slidenum">
              <a:rPr lang="en-US" smtClean="0"/>
              <a:pPr/>
              <a:t>17</a:t>
            </a:fld>
            <a:endParaRPr lang="en-US"/>
          </a:p>
        </p:txBody>
      </p:sp>
    </p:spTree>
    <p:extLst>
      <p:ext uri="{BB962C8B-B14F-4D97-AF65-F5344CB8AC3E}">
        <p14:creationId xmlns:p14="http://schemas.microsoft.com/office/powerpoint/2010/main" val="1270287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E4425D-B75C-4DE6-83FC-A037950CF7A7}" type="slidenum">
              <a:rPr lang="en-US" smtClean="0"/>
              <a:pPr/>
              <a:t>18</a:t>
            </a:fld>
            <a:endParaRPr lang="en-US"/>
          </a:p>
        </p:txBody>
      </p:sp>
    </p:spTree>
    <p:extLst>
      <p:ext uri="{BB962C8B-B14F-4D97-AF65-F5344CB8AC3E}">
        <p14:creationId xmlns:p14="http://schemas.microsoft.com/office/powerpoint/2010/main" val="166592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19</a:t>
            </a:fld>
            <a:endParaRPr lang="en-US"/>
          </a:p>
        </p:txBody>
      </p:sp>
    </p:spTree>
    <p:extLst>
      <p:ext uri="{BB962C8B-B14F-4D97-AF65-F5344CB8AC3E}">
        <p14:creationId xmlns:p14="http://schemas.microsoft.com/office/powerpoint/2010/main" val="721198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20</a:t>
            </a:fld>
            <a:endParaRPr lang="en-US"/>
          </a:p>
        </p:txBody>
      </p:sp>
    </p:spTree>
    <p:extLst>
      <p:ext uri="{BB962C8B-B14F-4D97-AF65-F5344CB8AC3E}">
        <p14:creationId xmlns:p14="http://schemas.microsoft.com/office/powerpoint/2010/main" val="320913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Shape 394"/>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5185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23</a:t>
            </a:fld>
            <a:endParaRPr lang="en-US"/>
          </a:p>
        </p:txBody>
      </p:sp>
    </p:spTree>
    <p:extLst>
      <p:ext uri="{BB962C8B-B14F-4D97-AF65-F5344CB8AC3E}">
        <p14:creationId xmlns:p14="http://schemas.microsoft.com/office/powerpoint/2010/main" val="3747540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E4425D-B75C-4DE6-83FC-A037950CF7A7}" type="slidenum">
              <a:rPr lang="en-US" smtClean="0"/>
              <a:pPr/>
              <a:t>24</a:t>
            </a:fld>
            <a:endParaRPr lang="en-US"/>
          </a:p>
        </p:txBody>
      </p:sp>
    </p:spTree>
    <p:extLst>
      <p:ext uri="{BB962C8B-B14F-4D97-AF65-F5344CB8AC3E}">
        <p14:creationId xmlns:p14="http://schemas.microsoft.com/office/powerpoint/2010/main" val="3890403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Shape 170"/>
          <p:cNvSpPr txBox="1">
            <a:spLocks noGrp="1"/>
          </p:cNvSpPr>
          <p:nvPr>
            <p:ph type="body" idx="1"/>
          </p:nvPr>
        </p:nvSpPr>
        <p:spPr>
          <a:xfrm>
            <a:off x="701041" y="4415790"/>
            <a:ext cx="5608319" cy="4183380"/>
          </a:xfrm>
          <a:prstGeom prst="rect">
            <a:avLst/>
          </a:prstGeom>
          <a:noFill/>
          <a:ln>
            <a:noFill/>
          </a:ln>
        </p:spPr>
        <p:txBody>
          <a:bodyPr spcFirstLastPara="1" wrap="square" lIns="93150" tIns="46550" rIns="93150" bIns="46550"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Ask students what is this map of?</a:t>
            </a: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0937" y="8829967"/>
            <a:ext cx="3037839" cy="464820"/>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3422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0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Shape 283"/>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84" name="Shape 284"/>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020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7</a:t>
            </a:fld>
            <a:endParaRPr lang="en-US"/>
          </a:p>
        </p:txBody>
      </p:sp>
    </p:spTree>
    <p:extLst>
      <p:ext uri="{BB962C8B-B14F-4D97-AF65-F5344CB8AC3E}">
        <p14:creationId xmlns:p14="http://schemas.microsoft.com/office/powerpoint/2010/main" val="3173611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9</a:t>
            </a:fld>
            <a:endParaRPr lang="en-US"/>
          </a:p>
        </p:txBody>
      </p:sp>
    </p:spTree>
    <p:extLst>
      <p:ext uri="{BB962C8B-B14F-4D97-AF65-F5344CB8AC3E}">
        <p14:creationId xmlns:p14="http://schemas.microsoft.com/office/powerpoint/2010/main" val="400781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10</a:t>
            </a:fld>
            <a:endParaRPr lang="en-US"/>
          </a:p>
        </p:txBody>
      </p:sp>
    </p:spTree>
    <p:extLst>
      <p:ext uri="{BB962C8B-B14F-4D97-AF65-F5344CB8AC3E}">
        <p14:creationId xmlns:p14="http://schemas.microsoft.com/office/powerpoint/2010/main" val="395391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11</a:t>
            </a:fld>
            <a:endParaRPr lang="en-US"/>
          </a:p>
        </p:txBody>
      </p:sp>
    </p:spTree>
    <p:extLst>
      <p:ext uri="{BB962C8B-B14F-4D97-AF65-F5344CB8AC3E}">
        <p14:creationId xmlns:p14="http://schemas.microsoft.com/office/powerpoint/2010/main" val="2252961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E4425D-B75C-4DE6-83FC-A037950CF7A7}" type="slidenum">
              <a:rPr lang="en-US" smtClean="0"/>
              <a:pPr/>
              <a:t>13</a:t>
            </a:fld>
            <a:endParaRPr lang="en-US"/>
          </a:p>
        </p:txBody>
      </p:sp>
    </p:spTree>
    <p:extLst>
      <p:ext uri="{BB962C8B-B14F-4D97-AF65-F5344CB8AC3E}">
        <p14:creationId xmlns:p14="http://schemas.microsoft.com/office/powerpoint/2010/main" val="422595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475EEF-51C5-4FFF-BE6F-40127D167DE3}" type="datetimeFigureOut">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75EEF-51C5-4FFF-BE6F-40127D167DE3}" type="datetimeFigureOut">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75EEF-51C5-4FFF-BE6F-40127D167DE3}" type="datetimeFigureOut">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475EEF-51C5-4FFF-BE6F-40127D167DE3}" type="datetimeFigureOut">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475EEF-51C5-4FFF-BE6F-40127D167DE3}" type="datetimeFigureOut">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475EEF-51C5-4FFF-BE6F-40127D167DE3}" type="datetimeFigureOut">
              <a:rPr lang="en-US" smtClean="0"/>
              <a:pPr/>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475EEF-51C5-4FFF-BE6F-40127D167DE3}" type="datetimeFigureOut">
              <a:rPr lang="en-US" smtClean="0"/>
              <a:pPr/>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475EEF-51C5-4FFF-BE6F-40127D167DE3}" type="datetimeFigureOut">
              <a:rPr lang="en-US" smtClean="0"/>
              <a:pPr/>
              <a:t>6/7/2018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75EEF-51C5-4FFF-BE6F-40127D167DE3}" type="datetimeFigureOut">
              <a:rPr lang="en-US" smtClean="0"/>
              <a:pPr/>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475EEF-51C5-4FFF-BE6F-40127D167DE3}" type="datetimeFigureOut">
              <a:rPr lang="en-US" smtClean="0"/>
              <a:pPr/>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475EEF-51C5-4FFF-BE6F-40127D167DE3}" type="datetimeFigureOut">
              <a:rPr lang="en-US" smtClean="0"/>
              <a:pPr/>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486967-32F5-4D01-8A6D-76A7BC38D6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75EEF-51C5-4FFF-BE6F-40127D167DE3}" type="datetimeFigureOut">
              <a:rPr lang="en-US" smtClean="0"/>
              <a:pPr/>
              <a:t>6/7/2018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86967-32F5-4D01-8A6D-76A7BC38D6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5029200" y="1219200"/>
            <a:ext cx="3704388" cy="2585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5400" b="0" i="1" u="none" strike="noStrike" cap="none" dirty="0">
                <a:solidFill>
                  <a:srgbClr val="108743"/>
                </a:solidFill>
                <a:latin typeface="Courgette"/>
                <a:ea typeface="Courgette"/>
                <a:cs typeface="Courgette"/>
                <a:sym typeface="Courgette"/>
              </a:rPr>
              <a:t>Garden of the Salish Sea</a:t>
            </a:r>
          </a:p>
          <a:p>
            <a:pPr marL="0" marR="0" lvl="0" indent="0" algn="ctr" rtl="0">
              <a:spcBef>
                <a:spcPts val="0"/>
              </a:spcBef>
              <a:buSzPct val="25000"/>
              <a:buNone/>
            </a:pPr>
            <a:r>
              <a:rPr lang="en-US" sz="5400" b="0" i="1" u="none" strike="noStrike" cap="none" dirty="0">
                <a:solidFill>
                  <a:srgbClr val="108743"/>
                </a:solidFill>
                <a:latin typeface="Courgette"/>
                <a:ea typeface="Courgette"/>
                <a:cs typeface="Courgette"/>
                <a:sym typeface="Courgette"/>
              </a:rPr>
              <a:t>Curriculum</a:t>
            </a:r>
          </a:p>
        </p:txBody>
      </p:sp>
      <p:pic>
        <p:nvPicPr>
          <p:cNvPr id="90" name="Shape 90"/>
          <p:cNvPicPr preferRelativeResize="0"/>
          <p:nvPr/>
        </p:nvPicPr>
        <p:blipFill rotWithShape="1">
          <a:blip r:embed="rId3" cstate="print">
            <a:alphaModFix/>
          </a:blip>
          <a:srcRect/>
          <a:stretch/>
        </p:blipFill>
        <p:spPr>
          <a:xfrm>
            <a:off x="745031" y="479706"/>
            <a:ext cx="3824380" cy="5900472"/>
          </a:xfrm>
          <a:prstGeom prst="rect">
            <a:avLst/>
          </a:prstGeom>
          <a:noFill/>
          <a:ln>
            <a:noFill/>
          </a:ln>
        </p:spPr>
      </p:pic>
      <p:pic>
        <p:nvPicPr>
          <p:cNvPr id="4" name="Picture 3" descr="C:\Users\Owner\Downloads\PSI logo; poster size (1).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4876800"/>
            <a:ext cx="1981200" cy="1524000"/>
          </a:xfrm>
          <a:prstGeom prst="rect">
            <a:avLst/>
          </a:prstGeom>
          <a:noFill/>
          <a:ln w="9525">
            <a:noFill/>
            <a:miter lim="800000"/>
            <a:headEnd/>
            <a:tailEnd/>
          </a:ln>
        </p:spPr>
      </p:pic>
      <p:pic>
        <p:nvPicPr>
          <p:cNvPr id="5" name="Shape 106"/>
          <p:cNvPicPr preferRelativeResize="0"/>
          <p:nvPr/>
        </p:nvPicPr>
        <p:blipFill rotWithShape="1">
          <a:blip r:embed="rId5" cstate="print">
            <a:alphaModFix/>
          </a:blip>
          <a:srcRect/>
          <a:stretch/>
        </p:blipFill>
        <p:spPr>
          <a:xfrm>
            <a:off x="6705600" y="4518887"/>
            <a:ext cx="1981200" cy="2339113"/>
          </a:xfrm>
          <a:prstGeom prst="rect">
            <a:avLst/>
          </a:prstGeom>
          <a:noFill/>
          <a:ln>
            <a:noFill/>
          </a:ln>
        </p:spPr>
      </p:pic>
      <p:sp>
        <p:nvSpPr>
          <p:cNvPr id="7" name="TextBox 6"/>
          <p:cNvSpPr txBox="1"/>
          <p:nvPr/>
        </p:nvSpPr>
        <p:spPr>
          <a:xfrm>
            <a:off x="5837988" y="215686"/>
            <a:ext cx="2895600" cy="646331"/>
          </a:xfrm>
          <a:prstGeom prst="rect">
            <a:avLst/>
          </a:prstGeom>
          <a:noFill/>
        </p:spPr>
        <p:txBody>
          <a:bodyPr wrap="square" rtlCol="0">
            <a:spAutoFit/>
          </a:bodyPr>
          <a:lstStyle/>
          <a:p>
            <a:r>
              <a:rPr lang="en-US" dirty="0"/>
              <a:t>Lummi Island, Beach Elementary 2018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778" b="16666"/>
          <a:stretch/>
        </p:blipFill>
        <p:spPr bwMode="auto">
          <a:xfrm>
            <a:off x="8021" y="2362200"/>
            <a:ext cx="9144000" cy="4495800"/>
          </a:xfrm>
          <a:prstGeom prst="rect">
            <a:avLst/>
          </a:prstGeom>
          <a:noFill/>
          <a:ln w="9525">
            <a:noFill/>
            <a:miter lim="800000"/>
            <a:headEnd/>
            <a:tailEnd/>
          </a:ln>
          <a:effectLst/>
        </p:spPr>
      </p:pic>
      <p:sp>
        <p:nvSpPr>
          <p:cNvPr id="2" name="Rectangle 1"/>
          <p:cNvSpPr/>
          <p:nvPr/>
        </p:nvSpPr>
        <p:spPr>
          <a:xfrm>
            <a:off x="838200" y="533400"/>
            <a:ext cx="7696200" cy="954107"/>
          </a:xfrm>
          <a:prstGeom prst="rect">
            <a:avLst/>
          </a:prstGeom>
        </p:spPr>
        <p:txBody>
          <a:bodyPr wrap="square">
            <a:spAutoFit/>
          </a:bodyPr>
          <a:lstStyle/>
          <a:p>
            <a:r>
              <a:rPr lang="en-US" sz="2800" dirty="0" smtClean="0"/>
              <a:t>5 bags planted Paul’s Beach and 2 bags planted </a:t>
            </a:r>
            <a:r>
              <a:rPr lang="en-US" sz="2800" dirty="0"/>
              <a:t>at 2850 N. Nugent (Judy Thomas’ house)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7848600" cy="6647974"/>
          </a:xfrm>
          <a:prstGeom prst="rect">
            <a:avLst/>
          </a:prstGeom>
          <a:noFill/>
        </p:spPr>
        <p:txBody>
          <a:bodyPr wrap="square" rtlCol="0">
            <a:spAutoFit/>
          </a:bodyPr>
          <a:lstStyle/>
          <a:p>
            <a:r>
              <a:rPr lang="en-US" sz="3600" dirty="0"/>
              <a:t>About 400 oyster seed planted at each  of 2 sites.</a:t>
            </a:r>
          </a:p>
          <a:p>
            <a:endParaRPr lang="en-US" sz="3600" dirty="0" smtClean="0"/>
          </a:p>
          <a:p>
            <a:r>
              <a:rPr lang="en-US" sz="3600" dirty="0" smtClean="0"/>
              <a:t>If </a:t>
            </a:r>
            <a:r>
              <a:rPr lang="en-US" sz="3600" dirty="0"/>
              <a:t>1 adult oyster filters 50 gallons of seawater each day,</a:t>
            </a:r>
          </a:p>
          <a:p>
            <a:endParaRPr lang="en-US" sz="3600" dirty="0" smtClean="0"/>
          </a:p>
          <a:p>
            <a:r>
              <a:rPr lang="en-US" sz="3600" dirty="0" smtClean="0"/>
              <a:t>How </a:t>
            </a:r>
            <a:r>
              <a:rPr lang="en-US" sz="3600" dirty="0"/>
              <a:t>many gallons will all of our oysters filter IF they all survived to adulthood?</a:t>
            </a:r>
          </a:p>
          <a:p>
            <a:endParaRPr lang="en-US" sz="3600" dirty="0" smtClean="0"/>
          </a:p>
          <a:p>
            <a:r>
              <a:rPr lang="en-US" sz="3600" dirty="0" smtClean="0"/>
              <a:t>Do </a:t>
            </a:r>
            <a:r>
              <a:rPr lang="en-US" sz="3600" dirty="0"/>
              <a:t>the </a:t>
            </a:r>
            <a:r>
              <a:rPr lang="en-US" sz="3600" dirty="0" smtClean="0"/>
              <a:t>math:</a:t>
            </a:r>
            <a:endParaRPr lang="en-US" sz="3600" dirty="0"/>
          </a:p>
          <a:p>
            <a:endParaRPr lang="en-US" sz="2400" dirty="0"/>
          </a:p>
          <a:p>
            <a:endParaRPr lang="en-US" sz="2400" dirty="0"/>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6ADB60-88B8-426F-B276-61A1B5D02322}"/>
              </a:ext>
            </a:extLst>
          </p:cNvPr>
          <p:cNvPicPr/>
          <p:nvPr/>
        </p:nvPicPr>
        <p:blipFill>
          <a:blip r:embed="rId2" cstate="print"/>
          <a:srcRect/>
          <a:stretch>
            <a:fillRect/>
          </a:stretch>
        </p:blipFill>
        <p:spPr bwMode="auto">
          <a:xfrm>
            <a:off x="1371600" y="762000"/>
            <a:ext cx="6705600" cy="5029200"/>
          </a:xfrm>
          <a:prstGeom prst="rect">
            <a:avLst/>
          </a:prstGeom>
          <a:noFill/>
          <a:ln w="9525">
            <a:solidFill>
              <a:schemeClr val="tx1"/>
            </a:solidFill>
            <a:miter lim="800000"/>
            <a:headEnd/>
            <a:tailEnd/>
          </a:ln>
        </p:spPr>
      </p:pic>
      <p:sp>
        <p:nvSpPr>
          <p:cNvPr id="3" name="TextBox 2">
            <a:extLst>
              <a:ext uri="{FF2B5EF4-FFF2-40B4-BE49-F238E27FC236}">
                <a16:creationId xmlns:a16="http://schemas.microsoft.com/office/drawing/2014/main" xmlns="" id="{FA89DC71-DE10-4AA9-9E16-D7FCD1540CD5}"/>
              </a:ext>
            </a:extLst>
          </p:cNvPr>
          <p:cNvSpPr txBox="1"/>
          <p:nvPr/>
        </p:nvSpPr>
        <p:spPr>
          <a:xfrm>
            <a:off x="1379560" y="317310"/>
            <a:ext cx="7231039" cy="400110"/>
          </a:xfrm>
          <a:prstGeom prst="rect">
            <a:avLst/>
          </a:prstGeom>
          <a:noFill/>
        </p:spPr>
        <p:txBody>
          <a:bodyPr wrap="square" rtlCol="0">
            <a:spAutoFit/>
          </a:bodyPr>
          <a:lstStyle/>
          <a:p>
            <a:r>
              <a:rPr lang="en-US" sz="2000" b="1" dirty="0"/>
              <a:t>We can map and monitor the intertidal zones</a:t>
            </a:r>
          </a:p>
        </p:txBody>
      </p:sp>
    </p:spTree>
    <p:extLst>
      <p:ext uri="{BB962C8B-B14F-4D97-AF65-F5344CB8AC3E}">
        <p14:creationId xmlns:p14="http://schemas.microsoft.com/office/powerpoint/2010/main" val="3241236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28600"/>
            <a:ext cx="7086600" cy="6801862"/>
          </a:xfrm>
          <a:prstGeom prst="rect">
            <a:avLst/>
          </a:prstGeom>
          <a:noFill/>
        </p:spPr>
        <p:txBody>
          <a:bodyPr wrap="square" rtlCol="0">
            <a:spAutoFit/>
          </a:bodyPr>
          <a:lstStyle/>
          <a:p>
            <a:r>
              <a:rPr lang="en-US" sz="2000" b="1" dirty="0"/>
              <a:t>Beach Elementary Intertidal Survey Results</a:t>
            </a:r>
            <a:endParaRPr lang="en-US" sz="2000" b="0" dirty="0"/>
          </a:p>
          <a:p>
            <a:endParaRPr lang="en-US" sz="2000" b="0" dirty="0"/>
          </a:p>
          <a:p>
            <a:r>
              <a:rPr lang="en-US" sz="2000" dirty="0"/>
              <a:t>Substrate: mixture of rocky, cobble, muddy sand</a:t>
            </a:r>
            <a:endParaRPr lang="en-US" sz="2000" b="0" dirty="0"/>
          </a:p>
          <a:p>
            <a:r>
              <a:rPr lang="en-US" sz="2000" dirty="0"/>
              <a:t>Temperature: 76 F</a:t>
            </a:r>
            <a:endParaRPr lang="en-US" sz="2000" b="0" dirty="0"/>
          </a:p>
          <a:p>
            <a:r>
              <a:rPr lang="en-US" sz="2000" dirty="0"/>
              <a:t>Low Tide Time: 12:30 pm </a:t>
            </a:r>
            <a:endParaRPr lang="en-US" sz="2000" b="0" dirty="0"/>
          </a:p>
          <a:p>
            <a:r>
              <a:rPr lang="en-US" sz="2000" dirty="0"/>
              <a:t>GPS Coordinates for Survey Plot: 48°43.505 N; 122°41.122 W</a:t>
            </a:r>
            <a:endParaRPr lang="en-US" sz="2000" b="0" dirty="0"/>
          </a:p>
          <a:p>
            <a:r>
              <a:rPr lang="en-US" sz="2000" dirty="0"/>
              <a:t>Survey Size: 20 meters by 20 meters</a:t>
            </a:r>
            <a:endParaRPr lang="en-US" sz="2000" b="0" dirty="0"/>
          </a:p>
          <a:p>
            <a:r>
              <a:rPr lang="en-US" sz="2000" b="0" dirty="0"/>
              <a:t/>
            </a:r>
            <a:br>
              <a:rPr lang="en-US" sz="2000" b="0" dirty="0"/>
            </a:br>
            <a:r>
              <a:rPr lang="en-US" sz="2000" b="1" dirty="0"/>
              <a:t>Seaweeds</a:t>
            </a:r>
            <a:endParaRPr lang="en-US" sz="2000" b="0" dirty="0"/>
          </a:p>
          <a:p>
            <a:r>
              <a:rPr lang="en-US" sz="2000" dirty="0"/>
              <a:t>Most Abundant: </a:t>
            </a:r>
            <a:r>
              <a:rPr lang="en-US" sz="2000" i="1" dirty="0"/>
              <a:t>Ulva spp. (</a:t>
            </a:r>
            <a:r>
              <a:rPr lang="en-US" sz="2000" dirty="0"/>
              <a:t>Sea lettuce</a:t>
            </a:r>
            <a:r>
              <a:rPr lang="en-US" sz="2000" i="1" dirty="0"/>
              <a:t>)</a:t>
            </a:r>
            <a:endParaRPr lang="en-US" sz="2000" b="0" dirty="0"/>
          </a:p>
          <a:p>
            <a:r>
              <a:rPr lang="en-US" sz="2000" dirty="0"/>
              <a:t>Other species present: </a:t>
            </a:r>
            <a:r>
              <a:rPr lang="en-US" sz="2000" i="1" dirty="0" err="1"/>
              <a:t>Urospora</a:t>
            </a:r>
            <a:r>
              <a:rPr lang="en-US" sz="2000" i="1" dirty="0"/>
              <a:t> sp. </a:t>
            </a:r>
            <a:endParaRPr lang="en-US" sz="2000" b="0" dirty="0"/>
          </a:p>
          <a:p>
            <a:r>
              <a:rPr lang="en-US" sz="2000" b="0" dirty="0"/>
              <a:t/>
            </a:r>
            <a:br>
              <a:rPr lang="en-US" sz="2000" b="0" dirty="0"/>
            </a:br>
            <a:r>
              <a:rPr lang="en-US" sz="2000" b="1" dirty="0"/>
              <a:t>Sea grasses</a:t>
            </a:r>
            <a:endParaRPr lang="en-US" sz="2000" b="0" dirty="0"/>
          </a:p>
          <a:p>
            <a:r>
              <a:rPr lang="en-US" sz="2000" dirty="0"/>
              <a:t>Most Abundant: </a:t>
            </a:r>
            <a:r>
              <a:rPr lang="en-US" sz="2000" i="1" dirty="0" err="1"/>
              <a:t>Zostera</a:t>
            </a:r>
            <a:r>
              <a:rPr lang="en-US" sz="2000" i="1" dirty="0"/>
              <a:t> Marina </a:t>
            </a:r>
            <a:r>
              <a:rPr lang="en-US" sz="2000" dirty="0"/>
              <a:t>(Eelgrass)</a:t>
            </a:r>
          </a:p>
          <a:p>
            <a:r>
              <a:rPr lang="en-US" sz="2000" b="0" dirty="0"/>
              <a:t/>
            </a:r>
            <a:br>
              <a:rPr lang="en-US" sz="2000" b="0" dirty="0"/>
            </a:br>
            <a:r>
              <a:rPr lang="en-US" sz="2000" b="1" dirty="0"/>
              <a:t>Invertebrates (Sessile):</a:t>
            </a:r>
            <a:endParaRPr lang="en-US" sz="2000" b="0" dirty="0"/>
          </a:p>
          <a:p>
            <a:r>
              <a:rPr lang="en-US" sz="2000" dirty="0"/>
              <a:t>Most Abundant: </a:t>
            </a:r>
            <a:r>
              <a:rPr lang="en-US" sz="2000" i="1" dirty="0"/>
              <a:t>Balanus </a:t>
            </a:r>
            <a:r>
              <a:rPr lang="en-US" sz="2000" i="1" dirty="0" err="1"/>
              <a:t>glandula</a:t>
            </a:r>
            <a:r>
              <a:rPr lang="en-US" sz="2000" i="1" dirty="0"/>
              <a:t> </a:t>
            </a:r>
            <a:r>
              <a:rPr lang="en-US" sz="2000" dirty="0"/>
              <a:t>(Over 50% coverage in ¾ quadrats!) (Barnacles)</a:t>
            </a:r>
            <a:endParaRPr lang="en-US" sz="2000" b="0" dirty="0"/>
          </a:p>
          <a:p>
            <a:r>
              <a:rPr lang="en-US" sz="2000" b="0" dirty="0"/>
              <a:t/>
            </a:r>
            <a:br>
              <a:rPr lang="en-US" sz="2000" b="0" dirty="0"/>
            </a:br>
            <a:r>
              <a:rPr lang="en-US" sz="2000" b="1" dirty="0"/>
              <a:t>Invertebrates (Mobile)</a:t>
            </a:r>
            <a:endParaRPr lang="en-US" sz="2000" b="0" dirty="0"/>
          </a:p>
          <a:p>
            <a:r>
              <a:rPr lang="en-US" dirty="0"/>
              <a:t/>
            </a:r>
            <a:br>
              <a:rPr lang="en-US" dirty="0"/>
            </a:b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lh5.googleusercontent.com/zjwi6r2D0I7Q9swRXlyAccI0Y5-s470lM5987EuUi_l3PhwmwNgQbYbwpvcvnPdfRC5rlS6H7l2ilR6vtoWWsZVn5ZV04LuVc7DRUTooVcYxI1uLwdIM0k5tMYL8Jyab4neANlWx"/>
          <p:cNvPicPr>
            <a:picLocks noChangeAspect="1" noChangeArrowheads="1"/>
          </p:cNvPicPr>
          <p:nvPr/>
        </p:nvPicPr>
        <p:blipFill>
          <a:blip r:embed="rId3" cstate="print"/>
          <a:srcRect/>
          <a:stretch>
            <a:fillRect/>
          </a:stretch>
        </p:blipFill>
        <p:spPr bwMode="auto">
          <a:xfrm>
            <a:off x="685800" y="914400"/>
            <a:ext cx="7848600" cy="485305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685800"/>
            <a:ext cx="8458200" cy="4757738"/>
          </a:xfrm>
          <a:prstGeom prst="rect">
            <a:avLst/>
          </a:prstGeom>
          <a:noFill/>
          <a:ln w="9525">
            <a:noFill/>
            <a:miter lim="800000"/>
            <a:headEnd/>
            <a:tailEnd/>
          </a:ln>
        </p:spPr>
      </p:pic>
      <p:sp>
        <p:nvSpPr>
          <p:cNvPr id="3" name="TextBox 2"/>
          <p:cNvSpPr txBox="1"/>
          <p:nvPr/>
        </p:nvSpPr>
        <p:spPr>
          <a:xfrm>
            <a:off x="381000" y="5867400"/>
            <a:ext cx="8229600" cy="646331"/>
          </a:xfrm>
          <a:prstGeom prst="rect">
            <a:avLst/>
          </a:prstGeom>
          <a:noFill/>
        </p:spPr>
        <p:txBody>
          <a:bodyPr wrap="square" rtlCol="0">
            <a:spAutoFit/>
          </a:bodyPr>
          <a:lstStyle/>
          <a:p>
            <a:r>
              <a:rPr lang="en-US" b="1" dirty="0"/>
              <a:t>Observations: A muscle uses an oyster shell as it’s home – attaches with </a:t>
            </a:r>
            <a:r>
              <a:rPr lang="en-US" b="1" i="1" dirty="0" err="1"/>
              <a:t>bissel</a:t>
            </a:r>
            <a:r>
              <a:rPr lang="en-US" b="1" i="1" dirty="0"/>
              <a:t> </a:t>
            </a:r>
            <a:r>
              <a:rPr lang="en-US" b="1" dirty="0"/>
              <a:t>threads.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11130"/>
          <a:stretch>
            <a:fillRect/>
          </a:stretch>
        </p:blipFill>
        <p:spPr bwMode="auto">
          <a:xfrm>
            <a:off x="914400" y="457200"/>
            <a:ext cx="7315200" cy="6705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Displaying IMG_9835 (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0" name="AutoShape 4" descr="Displaying IMG_9835 (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2" name="AutoShape 6" descr="Displaying IMG_9835 (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5544" name="AutoShape 8" descr="Displaying IMG_9835 (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45" name="Picture 9" descr="C:\Users\Owner\Desktop\desktop\Gateway\GSSC\WCF\Beach2015-2016\oysterplant2017.jpg"/>
          <p:cNvPicPr>
            <a:picLocks noChangeAspect="1" noChangeArrowheads="1"/>
          </p:cNvPicPr>
          <p:nvPr/>
        </p:nvPicPr>
        <p:blipFill>
          <a:blip r:embed="rId3" cstate="print"/>
          <a:srcRect/>
          <a:stretch>
            <a:fillRect/>
          </a:stretch>
        </p:blipFill>
        <p:spPr bwMode="auto">
          <a:xfrm>
            <a:off x="585788" y="438150"/>
            <a:ext cx="7972425" cy="59817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685800"/>
            <a:ext cx="3886200" cy="5693866"/>
          </a:xfrm>
          <a:prstGeom prst="rect">
            <a:avLst/>
          </a:prstGeom>
          <a:noFill/>
        </p:spPr>
        <p:txBody>
          <a:bodyPr wrap="square" rtlCol="0">
            <a:spAutoFit/>
          </a:bodyPr>
          <a:lstStyle/>
          <a:p>
            <a:r>
              <a:rPr lang="en-US" sz="2800" dirty="0"/>
              <a:t>Conclusions</a:t>
            </a:r>
            <a:r>
              <a:rPr lang="en-US" sz="2400" dirty="0"/>
              <a:t>:</a:t>
            </a:r>
          </a:p>
          <a:p>
            <a:r>
              <a:rPr lang="en-US" sz="2400" dirty="0"/>
              <a:t>Paul’s Beach:</a:t>
            </a:r>
          </a:p>
          <a:p>
            <a:r>
              <a:rPr lang="en-US" sz="2400" dirty="0"/>
              <a:t>In 1 year, oysters grew</a:t>
            </a:r>
          </a:p>
          <a:p>
            <a:r>
              <a:rPr lang="en-US" sz="2400" dirty="0"/>
              <a:t> 3 cm width </a:t>
            </a:r>
          </a:p>
          <a:p>
            <a:r>
              <a:rPr lang="en-US" sz="2400" dirty="0"/>
              <a:t>4.2 cm length</a:t>
            </a:r>
          </a:p>
          <a:p>
            <a:r>
              <a:rPr lang="en-US" sz="2400" dirty="0"/>
              <a:t>Average width 5.2 cm</a:t>
            </a:r>
          </a:p>
          <a:p>
            <a:r>
              <a:rPr lang="en-US" sz="2400" dirty="0"/>
              <a:t>Average length 9.1 cm</a:t>
            </a:r>
          </a:p>
          <a:p>
            <a:endParaRPr lang="en-US" sz="2400" dirty="0"/>
          </a:p>
          <a:p>
            <a:endParaRPr lang="en-US" sz="2400" dirty="0"/>
          </a:p>
          <a:p>
            <a:r>
              <a:rPr lang="en-US" sz="2400" dirty="0"/>
              <a:t>Judy’s Beach:</a:t>
            </a:r>
          </a:p>
          <a:p>
            <a:r>
              <a:rPr lang="en-US" sz="2400" dirty="0"/>
              <a:t>In 1 year, oysters grew</a:t>
            </a:r>
          </a:p>
          <a:p>
            <a:r>
              <a:rPr lang="en-US" sz="2400" dirty="0"/>
              <a:t>4.4 cm width</a:t>
            </a:r>
          </a:p>
          <a:p>
            <a:r>
              <a:rPr lang="en-US" sz="2400" dirty="0"/>
              <a:t>3.9 cm length</a:t>
            </a:r>
          </a:p>
          <a:p>
            <a:r>
              <a:rPr lang="en-US" sz="2400" dirty="0"/>
              <a:t>Average width 3.41 cm</a:t>
            </a:r>
          </a:p>
          <a:p>
            <a:r>
              <a:rPr lang="en-US" sz="2400" dirty="0"/>
              <a:t>Average length 4.6 cm</a:t>
            </a:r>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358" r="5037" b="10714"/>
          <a:stretch/>
        </p:blipFill>
        <p:spPr bwMode="auto">
          <a:xfrm rot="5400000">
            <a:off x="3634523" y="1742033"/>
            <a:ext cx="6218353" cy="3581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a:stretch/>
        </p:blipFill>
        <p:spPr>
          <a:xfrm>
            <a:off x="1143000" y="857250"/>
            <a:ext cx="3946635" cy="5143500"/>
          </a:xfrm>
          <a:prstGeom prst="rect">
            <a:avLst/>
          </a:prstGeom>
          <a:noFill/>
          <a:ln>
            <a:noFill/>
          </a:ln>
        </p:spPr>
      </p:pic>
      <p:sp>
        <p:nvSpPr>
          <p:cNvPr id="174" name="Shape 174"/>
          <p:cNvSpPr txBox="1"/>
          <p:nvPr/>
        </p:nvSpPr>
        <p:spPr>
          <a:xfrm>
            <a:off x="5089635" y="1150185"/>
            <a:ext cx="3690155" cy="1128632"/>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108743"/>
              </a:buClr>
              <a:buSzPts val="3600"/>
              <a:buFont typeface="Calibri"/>
              <a:buNone/>
            </a:pPr>
            <a:r>
              <a:rPr lang="en-US" sz="3600" b="1" i="0" u="none" strike="noStrike" cap="none" dirty="0">
                <a:solidFill>
                  <a:srgbClr val="108743"/>
                </a:solidFill>
                <a:latin typeface="Calibri"/>
                <a:ea typeface="Calibri"/>
                <a:cs typeface="Calibri"/>
                <a:sym typeface="Calibri"/>
              </a:rPr>
              <a:t>The Salish Sea &amp;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08743"/>
              </a:buClr>
              <a:buSzPts val="3600"/>
              <a:buFont typeface="Calibri"/>
              <a:buNone/>
            </a:pPr>
            <a:r>
              <a:rPr lang="en-US" sz="3600" b="1" i="0" u="none" strike="noStrike" cap="none" dirty="0">
                <a:solidFill>
                  <a:srgbClr val="108743"/>
                </a:solidFill>
                <a:latin typeface="Calibri"/>
                <a:ea typeface="Calibri"/>
                <a:cs typeface="Calibri"/>
                <a:sym typeface="Calibri"/>
              </a:rPr>
              <a:t>Northwest Straits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dirty="0">
              <a:solidFill>
                <a:srgbClr val="108743"/>
              </a:solidFill>
              <a:latin typeface="Calibri"/>
              <a:ea typeface="Calibri"/>
              <a:cs typeface="Calibri"/>
              <a:sym typeface="Calibri"/>
            </a:endParaRPr>
          </a:p>
        </p:txBody>
      </p:sp>
      <p:sp>
        <p:nvSpPr>
          <p:cNvPr id="175" name="Shape 175"/>
          <p:cNvSpPr/>
          <p:nvPr/>
        </p:nvSpPr>
        <p:spPr>
          <a:xfrm>
            <a:off x="3637260" y="3278863"/>
            <a:ext cx="331316" cy="300275"/>
          </a:xfrm>
          <a:prstGeom prst="star5">
            <a:avLst>
              <a:gd name="adj" fmla="val 22049"/>
              <a:gd name="hf" fmla="val 105146"/>
              <a:gd name="vf" fmla="val 110557"/>
            </a:avLst>
          </a:prstGeom>
          <a:solidFill>
            <a:srgbClr val="FFFF00"/>
          </a:solidFill>
          <a:ln w="9525" cap="flat" cmpd="sng">
            <a:solidFill>
              <a:srgbClr val="FFFF00"/>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76" name="Shape 176"/>
          <p:cNvSpPr txBox="1"/>
          <p:nvPr/>
        </p:nvSpPr>
        <p:spPr>
          <a:xfrm>
            <a:off x="5089635" y="2571751"/>
            <a:ext cx="3821609" cy="32547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chemeClr val="dk1"/>
              </a:solidFill>
              <a:latin typeface="Calibri"/>
              <a:ea typeface="Calibri"/>
              <a:cs typeface="Calibri"/>
              <a:sym typeface="Calibri"/>
            </a:endParaRPr>
          </a:p>
          <a:p>
            <a:pPr marL="214313" marR="0" lvl="0" indent="-214313" algn="l" rtl="0">
              <a:lnSpc>
                <a:spcPct val="100000"/>
              </a:lnSpc>
              <a:spcBef>
                <a:spcPts val="0"/>
              </a:spcBef>
              <a:spcAft>
                <a:spcPts val="0"/>
              </a:spcAft>
              <a:buClr>
                <a:srgbClr val="4F6128"/>
              </a:buClr>
              <a:buSzPts val="3200"/>
              <a:buFont typeface="Arial"/>
              <a:buChar char="•"/>
            </a:pPr>
            <a:r>
              <a:rPr lang="en-US" sz="3200" b="1" i="0" u="none" strike="noStrike" cap="none" dirty="0">
                <a:solidFill>
                  <a:srgbClr val="4F6128"/>
                </a:solidFill>
                <a:latin typeface="Calibri"/>
                <a:ea typeface="Calibri"/>
                <a:cs typeface="Calibri"/>
                <a:sym typeface="Calibri"/>
              </a:rPr>
              <a:t>Strait of Georgia</a:t>
            </a:r>
            <a:endParaRPr sz="1400" b="0" i="0" u="none" strike="noStrike" cap="none" dirty="0">
              <a:solidFill>
                <a:srgbClr val="000000"/>
              </a:solidFill>
              <a:latin typeface="Arial"/>
              <a:ea typeface="Arial"/>
              <a:cs typeface="Arial"/>
              <a:sym typeface="Arial"/>
            </a:endParaRPr>
          </a:p>
          <a:p>
            <a:pPr marL="214313" marR="0" lvl="0" indent="-11113" algn="l" rtl="0">
              <a:lnSpc>
                <a:spcPct val="100000"/>
              </a:lnSpc>
              <a:spcBef>
                <a:spcPts val="0"/>
              </a:spcBef>
              <a:spcAft>
                <a:spcPts val="0"/>
              </a:spcAft>
              <a:buClr>
                <a:schemeClr val="dk1"/>
              </a:buClr>
              <a:buSzPts val="3200"/>
              <a:buFont typeface="Arial"/>
              <a:buNone/>
            </a:pPr>
            <a:endParaRPr sz="3200" b="1" i="0" u="none" strike="noStrike" cap="none" dirty="0">
              <a:solidFill>
                <a:srgbClr val="4F6128"/>
              </a:solidFill>
              <a:latin typeface="Calibri"/>
              <a:ea typeface="Calibri"/>
              <a:cs typeface="Calibri"/>
              <a:sym typeface="Calibri"/>
            </a:endParaRPr>
          </a:p>
          <a:p>
            <a:pPr marL="214313" marR="0" lvl="0" indent="-214313" algn="l" rtl="0">
              <a:lnSpc>
                <a:spcPct val="100000"/>
              </a:lnSpc>
              <a:spcBef>
                <a:spcPts val="0"/>
              </a:spcBef>
              <a:spcAft>
                <a:spcPts val="0"/>
              </a:spcAft>
              <a:buClr>
                <a:srgbClr val="4F6128"/>
              </a:buClr>
              <a:buSzPts val="3200"/>
              <a:buFont typeface="Arial"/>
              <a:buChar char="•"/>
            </a:pPr>
            <a:r>
              <a:rPr lang="en-US" sz="3200" b="1" i="0" u="none" strike="noStrike" cap="none" dirty="0">
                <a:solidFill>
                  <a:srgbClr val="4F6128"/>
                </a:solidFill>
                <a:latin typeface="Calibri"/>
                <a:ea typeface="Calibri"/>
                <a:cs typeface="Calibri"/>
                <a:sym typeface="Calibri"/>
              </a:rPr>
              <a:t>Strait of Juan De Fuca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dirty="0">
              <a:solidFill>
                <a:srgbClr val="4F6128"/>
              </a:solidFill>
              <a:latin typeface="Calibri"/>
              <a:ea typeface="Calibri"/>
              <a:cs typeface="Calibri"/>
              <a:sym typeface="Calibri"/>
            </a:endParaRPr>
          </a:p>
          <a:p>
            <a:pPr marL="214313" marR="0" lvl="0" indent="-214313" algn="l" rtl="0">
              <a:lnSpc>
                <a:spcPct val="100000"/>
              </a:lnSpc>
              <a:spcBef>
                <a:spcPts val="0"/>
              </a:spcBef>
              <a:spcAft>
                <a:spcPts val="0"/>
              </a:spcAft>
              <a:buClr>
                <a:srgbClr val="4F6128"/>
              </a:buClr>
              <a:buSzPts val="3200"/>
              <a:buFont typeface="Arial"/>
              <a:buChar char="•"/>
            </a:pPr>
            <a:r>
              <a:rPr lang="en-US" sz="3200" b="1" i="0" u="none" strike="noStrike" cap="none" dirty="0">
                <a:solidFill>
                  <a:srgbClr val="4F6128"/>
                </a:solidFill>
                <a:latin typeface="Calibri"/>
                <a:ea typeface="Calibri"/>
                <a:cs typeface="Calibri"/>
                <a:sym typeface="Calibri"/>
              </a:rPr>
              <a:t>Puget Sound </a:t>
            </a:r>
            <a:endParaRPr sz="1400" b="0" i="0" u="none" strike="noStrike" cap="none" dirty="0">
              <a:solidFill>
                <a:srgbClr val="000000"/>
              </a:solidFill>
              <a:latin typeface="Arial"/>
              <a:ea typeface="Arial"/>
              <a:cs typeface="Arial"/>
              <a:sym typeface="Arial"/>
            </a:endParaRPr>
          </a:p>
        </p:txBody>
      </p:sp>
      <p:sp>
        <p:nvSpPr>
          <p:cNvPr id="177" name="Shape 177"/>
          <p:cNvSpPr txBox="1"/>
          <p:nvPr/>
        </p:nvSpPr>
        <p:spPr>
          <a:xfrm>
            <a:off x="653143" y="6237514"/>
            <a:ext cx="597625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F6128"/>
              </a:buClr>
              <a:buSzPts val="2400"/>
              <a:buFont typeface="Calibri"/>
              <a:buNone/>
            </a:pPr>
            <a:r>
              <a:rPr lang="en-US" sz="2400" b="0" i="0" u="none" strike="noStrike" cap="none" dirty="0">
                <a:solidFill>
                  <a:srgbClr val="4F6128"/>
                </a:solidFill>
                <a:latin typeface="Calibri"/>
                <a:ea typeface="Calibri"/>
                <a:cs typeface="Calibri"/>
                <a:sym typeface="Calibri"/>
              </a:rPr>
              <a:t>The Salish Sea Basin covers 7000 square miles</a:t>
            </a:r>
            <a:endParaRPr sz="2400" b="0" i="0" u="none" strike="noStrike" cap="none" baseline="30000" dirty="0">
              <a:solidFill>
                <a:srgbClr val="4F6128"/>
              </a:solidFill>
              <a:latin typeface="Calibri"/>
              <a:ea typeface="Calibri"/>
              <a:cs typeface="Calibri"/>
              <a:sym typeface="Calibri"/>
            </a:endParaRPr>
          </a:p>
        </p:txBody>
      </p:sp>
    </p:spTree>
    <p:extLst>
      <p:ext uri="{BB962C8B-B14F-4D97-AF65-F5344CB8AC3E}">
        <p14:creationId xmlns:p14="http://schemas.microsoft.com/office/powerpoint/2010/main" val="633212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295400"/>
            <a:ext cx="7696200" cy="432911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102587"/>
            <a:ext cx="8839200" cy="6652826"/>
          </a:xfrm>
          <a:prstGeom prst="rect">
            <a:avLst/>
          </a:prstGeom>
        </p:spPr>
      </p:pic>
    </p:spTree>
    <p:extLst>
      <p:ext uri="{BB962C8B-B14F-4D97-AF65-F5344CB8AC3E}">
        <p14:creationId xmlns:p14="http://schemas.microsoft.com/office/powerpoint/2010/main" val="4220534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p:nvPr/>
        </p:nvSpPr>
        <p:spPr>
          <a:xfrm>
            <a:off x="0" y="992901"/>
            <a:ext cx="3810262" cy="48320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0" i="0" u="none" strike="noStrike" cap="none" dirty="0">
                <a:solidFill>
                  <a:srgbClr val="108743"/>
                </a:solidFill>
                <a:latin typeface="Calibri"/>
                <a:ea typeface="Calibri"/>
                <a:cs typeface="Calibri"/>
                <a:sym typeface="Calibri"/>
              </a:rPr>
              <a:t>As stewards of the Salish Sea, we can keep this water healthy which will </a:t>
            </a:r>
            <a:r>
              <a:rPr lang="en-US" sz="4400" b="1" i="0" u="none" strike="noStrike" cap="none" dirty="0">
                <a:solidFill>
                  <a:srgbClr val="108743"/>
                </a:solidFill>
                <a:latin typeface="Calibri"/>
                <a:ea typeface="Calibri"/>
                <a:cs typeface="Calibri"/>
                <a:sym typeface="Calibri"/>
              </a:rPr>
              <a:t>keep us healthy</a:t>
            </a:r>
            <a:r>
              <a:rPr lang="en-US" sz="4400" b="0" i="0" u="none" strike="noStrike" cap="none" dirty="0">
                <a:solidFill>
                  <a:srgbClr val="108743"/>
                </a:solidFill>
                <a:latin typeface="Calibri"/>
                <a:ea typeface="Calibri"/>
                <a:cs typeface="Calibri"/>
                <a:sym typeface="Calibri"/>
              </a:rPr>
              <a:t>!</a:t>
            </a:r>
            <a:endParaRPr dirty="0"/>
          </a:p>
        </p:txBody>
      </p:sp>
      <p:pic>
        <p:nvPicPr>
          <p:cNvPr id="398" name="Shape 398"/>
          <p:cNvPicPr preferRelativeResize="0"/>
          <p:nvPr/>
        </p:nvPicPr>
        <p:blipFill rotWithShape="1">
          <a:blip r:embed="rId3">
            <a:alphaModFix/>
          </a:blip>
          <a:srcRect/>
          <a:stretch/>
        </p:blipFill>
        <p:spPr>
          <a:xfrm>
            <a:off x="3810262" y="190500"/>
            <a:ext cx="5181338" cy="6477000"/>
          </a:xfrm>
          <a:prstGeom prst="rect">
            <a:avLst/>
          </a:prstGeom>
          <a:noFill/>
          <a:ln>
            <a:noFill/>
          </a:ln>
        </p:spPr>
      </p:pic>
    </p:spTree>
    <p:extLst>
      <p:ext uri="{BB962C8B-B14F-4D97-AF65-F5344CB8AC3E}">
        <p14:creationId xmlns:p14="http://schemas.microsoft.com/office/powerpoint/2010/main" val="1923425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2362200" y="457200"/>
            <a:ext cx="4838700" cy="57721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95"/>
          <a:stretch/>
        </p:blipFill>
        <p:spPr bwMode="auto">
          <a:xfrm>
            <a:off x="2514600" y="1066800"/>
            <a:ext cx="4572000" cy="4648200"/>
          </a:xfrm>
          <a:prstGeom prst="rect">
            <a:avLst/>
          </a:prstGeom>
          <a:noFill/>
          <a:ln w="9525">
            <a:noFill/>
            <a:miter lim="800000"/>
            <a:headEnd/>
            <a:tailEnd/>
          </a:ln>
        </p:spPr>
      </p:pic>
      <p:sp>
        <p:nvSpPr>
          <p:cNvPr id="3" name="TextBox 2"/>
          <p:cNvSpPr txBox="1"/>
          <p:nvPr/>
        </p:nvSpPr>
        <p:spPr>
          <a:xfrm>
            <a:off x="381000" y="533400"/>
            <a:ext cx="1828800" cy="830997"/>
          </a:xfrm>
          <a:prstGeom prst="rect">
            <a:avLst/>
          </a:prstGeom>
          <a:noFill/>
        </p:spPr>
        <p:txBody>
          <a:bodyPr wrap="square" rtlCol="0">
            <a:spAutoFit/>
          </a:bodyPr>
          <a:lstStyle/>
          <a:p>
            <a:r>
              <a:rPr lang="en-US" sz="2400" b="1" dirty="0"/>
              <a:t>THANK YOU PAUL!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78537" y="0"/>
            <a:ext cx="5365463" cy="6858000"/>
          </a:xfrm>
          <a:prstGeom prst="rect">
            <a:avLst/>
          </a:prstGeom>
          <a:noFill/>
          <a:ln>
            <a:noFill/>
          </a:ln>
        </p:spPr>
      </p:pic>
      <p:sp>
        <p:nvSpPr>
          <p:cNvPr id="184" name="Shape 184"/>
          <p:cNvSpPr txBox="1"/>
          <p:nvPr/>
        </p:nvSpPr>
        <p:spPr>
          <a:xfrm>
            <a:off x="263045" y="450937"/>
            <a:ext cx="2993720" cy="954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Calibri"/>
              <a:buNone/>
            </a:pPr>
            <a:r>
              <a:rPr lang="en-US" sz="2800" b="0" i="0" u="none" strike="noStrike" cap="none">
                <a:solidFill>
                  <a:schemeClr val="dk1"/>
                </a:solidFill>
                <a:latin typeface="Calibri"/>
                <a:ea typeface="Calibri"/>
                <a:cs typeface="Calibri"/>
                <a:sym typeface="Calibri"/>
              </a:rPr>
              <a:t>Coast Salish Peoples Map </a:t>
            </a:r>
            <a:endParaRPr/>
          </a:p>
        </p:txBody>
      </p:sp>
      <p:cxnSp>
        <p:nvCxnSpPr>
          <p:cNvPr id="3" name="Straight Arrow Connector 2">
            <a:extLst>
              <a:ext uri="{FF2B5EF4-FFF2-40B4-BE49-F238E27FC236}">
                <a16:creationId xmlns:a16="http://schemas.microsoft.com/office/drawing/2014/main" xmlns="" id="{C1ED5814-CA58-427A-932B-2D05F868EA35}"/>
              </a:ext>
            </a:extLst>
          </p:cNvPr>
          <p:cNvCxnSpPr>
            <a:cxnSpLocks/>
          </p:cNvCxnSpPr>
          <p:nvPr/>
        </p:nvCxnSpPr>
        <p:spPr>
          <a:xfrm flipV="1">
            <a:off x="7697337" y="2971800"/>
            <a:ext cx="303663" cy="126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8EB95603-4FEF-4203-B63C-99BB784A60B6}"/>
              </a:ext>
            </a:extLst>
          </p:cNvPr>
          <p:cNvCxnSpPr>
            <a:cxnSpLocks/>
          </p:cNvCxnSpPr>
          <p:nvPr/>
        </p:nvCxnSpPr>
        <p:spPr>
          <a:xfrm flipH="1">
            <a:off x="7682552" y="2498678"/>
            <a:ext cx="978972" cy="6096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53082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4425" y="823913"/>
            <a:ext cx="6915150" cy="5186362"/>
          </a:xfrm>
          <a:prstGeom prst="rect">
            <a:avLst/>
          </a:prstGeom>
          <a:noFill/>
          <a:ln>
            <a:noFill/>
          </a:ln>
        </p:spPr>
      </p:pic>
      <p:sp>
        <p:nvSpPr>
          <p:cNvPr id="287" name="Shape 287"/>
          <p:cNvSpPr txBox="1"/>
          <p:nvPr/>
        </p:nvSpPr>
        <p:spPr>
          <a:xfrm>
            <a:off x="1600200" y="1085850"/>
            <a:ext cx="3714750" cy="584597"/>
          </a:xfrm>
          <a:prstGeom prst="rect">
            <a:avLst/>
          </a:prstGeom>
          <a:noFill/>
          <a:ln>
            <a:noFill/>
          </a:ln>
        </p:spPr>
        <p:txBody>
          <a:bodyPr spcFirstLastPara="1" wrap="square" lIns="68569" tIns="34275" rIns="68569" bIns="34275" anchor="t" anchorCtr="0">
            <a:noAutofit/>
          </a:bodyPr>
          <a:lstStyle/>
          <a:p>
            <a:pPr>
              <a:buClr>
                <a:schemeClr val="dk1"/>
              </a:buClr>
              <a:buSzPts val="450"/>
            </a:pPr>
            <a:r>
              <a:rPr lang="en-US" sz="1350">
                <a:solidFill>
                  <a:schemeClr val="dk1"/>
                </a:solidFill>
                <a:latin typeface="Calibri"/>
                <a:ea typeface="Calibri"/>
                <a:cs typeface="Calibri"/>
                <a:sym typeface="Calibri"/>
              </a:rPr>
              <a:t>INTERTIDAL OYSTER CULTURE</a:t>
            </a:r>
            <a:endParaRPr sz="1350"/>
          </a:p>
          <a:p>
            <a:pPr>
              <a:spcBef>
                <a:spcPts val="675"/>
              </a:spcBef>
              <a:buClr>
                <a:srgbClr val="000000"/>
              </a:buClr>
              <a:buSzPts val="1800"/>
            </a:pPr>
            <a:endParaRPr sz="1350">
              <a:solidFill>
                <a:schemeClr val="dk1"/>
              </a:solidFill>
              <a:latin typeface="Calibri"/>
              <a:ea typeface="Calibri"/>
              <a:cs typeface="Calibri"/>
              <a:sym typeface="Calibri"/>
            </a:endParaRPr>
          </a:p>
        </p:txBody>
      </p:sp>
      <p:pic>
        <p:nvPicPr>
          <p:cNvPr id="288" name="Shape 28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3209924"/>
            <a:ext cx="3486149" cy="2800350"/>
          </a:xfrm>
          <a:prstGeom prst="rect">
            <a:avLst/>
          </a:prstGeom>
          <a:noFill/>
          <a:ln>
            <a:noFill/>
          </a:ln>
        </p:spPr>
      </p:pic>
      <p:sp>
        <p:nvSpPr>
          <p:cNvPr id="289" name="Shape 289"/>
          <p:cNvSpPr txBox="1"/>
          <p:nvPr/>
        </p:nvSpPr>
        <p:spPr>
          <a:xfrm>
            <a:off x="6000750" y="3176587"/>
            <a:ext cx="2171700" cy="481013"/>
          </a:xfrm>
          <a:prstGeom prst="rect">
            <a:avLst/>
          </a:prstGeom>
          <a:noFill/>
          <a:ln>
            <a:noFill/>
          </a:ln>
        </p:spPr>
        <p:txBody>
          <a:bodyPr spcFirstLastPara="1" wrap="square" lIns="68569" tIns="34275" rIns="68569" bIns="34275" anchor="t" anchorCtr="0">
            <a:noAutofit/>
          </a:bodyPr>
          <a:lstStyle/>
          <a:p>
            <a:pPr>
              <a:buClr>
                <a:schemeClr val="dk1"/>
              </a:buClr>
              <a:buSzPts val="450"/>
            </a:pPr>
            <a:r>
              <a:rPr lang="en-US" sz="1350">
                <a:solidFill>
                  <a:schemeClr val="dk1"/>
                </a:solidFill>
                <a:latin typeface="Calibri"/>
                <a:ea typeface="Calibri"/>
                <a:cs typeface="Calibri"/>
                <a:sym typeface="Calibri"/>
              </a:rPr>
              <a:t>Traditional on bottom culture</a:t>
            </a:r>
            <a:endParaRPr sz="1350"/>
          </a:p>
        </p:txBody>
      </p:sp>
      <p:sp>
        <p:nvSpPr>
          <p:cNvPr id="290" name="Shape 290"/>
          <p:cNvSpPr txBox="1"/>
          <p:nvPr/>
        </p:nvSpPr>
        <p:spPr>
          <a:xfrm>
            <a:off x="1771651" y="3429000"/>
            <a:ext cx="2400299" cy="481013"/>
          </a:xfrm>
          <a:prstGeom prst="rect">
            <a:avLst/>
          </a:prstGeom>
          <a:noFill/>
          <a:ln>
            <a:noFill/>
          </a:ln>
        </p:spPr>
        <p:txBody>
          <a:bodyPr spcFirstLastPara="1" wrap="square" lIns="68569" tIns="34275" rIns="68569" bIns="34275" anchor="t" anchorCtr="0">
            <a:noAutofit/>
          </a:bodyPr>
          <a:lstStyle/>
          <a:p>
            <a:pPr>
              <a:buClr>
                <a:schemeClr val="lt1"/>
              </a:buClr>
              <a:buSzPts val="450"/>
            </a:pPr>
            <a:r>
              <a:rPr lang="en-US" sz="1350">
                <a:solidFill>
                  <a:schemeClr val="lt1"/>
                </a:solidFill>
                <a:latin typeface="Calibri"/>
                <a:ea typeface="Calibri"/>
                <a:cs typeface="Calibri"/>
                <a:sym typeface="Calibri"/>
              </a:rPr>
              <a:t>Typical intertidal oyster ground</a:t>
            </a:r>
            <a:endParaRPr sz="1350"/>
          </a:p>
        </p:txBody>
      </p:sp>
    </p:spTree>
    <p:extLst>
      <p:ext uri="{BB962C8B-B14F-4D97-AF65-F5344CB8AC3E}">
        <p14:creationId xmlns:p14="http://schemas.microsoft.com/office/powerpoint/2010/main" val="2241903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1DA9C3-F8F1-4DE2-93D0-E6EA29B4A10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8C373EC7-6D5F-4A66-8858-7184AA6382A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xmlns="" id="{405DA601-C0C3-41C6-8C24-9987EE8464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294"/>
          <a:stretch/>
        </p:blipFill>
        <p:spPr>
          <a:xfrm>
            <a:off x="0" y="1127929"/>
            <a:ext cx="9144000" cy="4358472"/>
          </a:xfrm>
          <a:prstGeom prst="rect">
            <a:avLst/>
          </a:prstGeom>
        </p:spPr>
      </p:pic>
      <p:sp>
        <p:nvSpPr>
          <p:cNvPr id="4" name="Oval 3">
            <a:extLst>
              <a:ext uri="{FF2B5EF4-FFF2-40B4-BE49-F238E27FC236}">
                <a16:creationId xmlns:a16="http://schemas.microsoft.com/office/drawing/2014/main" xmlns="" id="{23EAFB54-762F-495C-8F1A-150E9F26ACBC}"/>
              </a:ext>
            </a:extLst>
          </p:cNvPr>
          <p:cNvSpPr/>
          <p:nvPr/>
        </p:nvSpPr>
        <p:spPr>
          <a:xfrm>
            <a:off x="4724400" y="2971800"/>
            <a:ext cx="152400" cy="152400"/>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786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98D9936-1558-4F98-8A3C-5C4D6811DF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461" y="990600"/>
            <a:ext cx="7955278" cy="5682343"/>
          </a:xfrm>
          <a:prstGeom prst="rect">
            <a:avLst/>
          </a:prstGeom>
        </p:spPr>
      </p:pic>
      <p:sp>
        <p:nvSpPr>
          <p:cNvPr id="4" name="TextBox 3">
            <a:extLst>
              <a:ext uri="{FF2B5EF4-FFF2-40B4-BE49-F238E27FC236}">
                <a16:creationId xmlns:a16="http://schemas.microsoft.com/office/drawing/2014/main" xmlns="" id="{C0DFC418-4398-47C4-B379-BA26EC12F2B2}"/>
              </a:ext>
            </a:extLst>
          </p:cNvPr>
          <p:cNvSpPr txBox="1"/>
          <p:nvPr/>
        </p:nvSpPr>
        <p:spPr>
          <a:xfrm>
            <a:off x="609600" y="228600"/>
            <a:ext cx="8001000" cy="461665"/>
          </a:xfrm>
          <a:prstGeom prst="rect">
            <a:avLst/>
          </a:prstGeom>
          <a:noFill/>
        </p:spPr>
        <p:txBody>
          <a:bodyPr wrap="square" rtlCol="0">
            <a:spAutoFit/>
          </a:bodyPr>
          <a:lstStyle/>
          <a:p>
            <a:r>
              <a:rPr lang="en-US" sz="2400" dirty="0"/>
              <a:t>Topographic nautical chart</a:t>
            </a:r>
          </a:p>
        </p:txBody>
      </p:sp>
      <p:sp>
        <p:nvSpPr>
          <p:cNvPr id="5" name="Oval 4">
            <a:extLst>
              <a:ext uri="{FF2B5EF4-FFF2-40B4-BE49-F238E27FC236}">
                <a16:creationId xmlns:a16="http://schemas.microsoft.com/office/drawing/2014/main" xmlns="" id="{C64D7DA5-265D-4140-9AC8-5B79DFD39538}"/>
              </a:ext>
            </a:extLst>
          </p:cNvPr>
          <p:cNvSpPr/>
          <p:nvPr/>
        </p:nvSpPr>
        <p:spPr>
          <a:xfrm>
            <a:off x="3124200" y="2667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881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030" b="4546"/>
          <a:stretch/>
        </p:blipFill>
        <p:spPr bwMode="auto">
          <a:xfrm>
            <a:off x="228600" y="1066800"/>
            <a:ext cx="8569377" cy="5334000"/>
          </a:xfrm>
          <a:prstGeom prst="rect">
            <a:avLst/>
          </a:prstGeom>
          <a:noFill/>
          <a:ln w="9525">
            <a:noFill/>
            <a:miter lim="800000"/>
            <a:headEnd/>
            <a:tailEnd/>
          </a:ln>
        </p:spPr>
      </p:pic>
      <p:sp>
        <p:nvSpPr>
          <p:cNvPr id="2" name="TextBox 1">
            <a:extLst>
              <a:ext uri="{FF2B5EF4-FFF2-40B4-BE49-F238E27FC236}">
                <a16:creationId xmlns:a16="http://schemas.microsoft.com/office/drawing/2014/main" xmlns="" id="{7844C6F2-6346-4057-A315-269E8ED97453}"/>
              </a:ext>
            </a:extLst>
          </p:cNvPr>
          <p:cNvSpPr txBox="1"/>
          <p:nvPr/>
        </p:nvSpPr>
        <p:spPr>
          <a:xfrm>
            <a:off x="609600" y="533400"/>
            <a:ext cx="7467600" cy="381000"/>
          </a:xfrm>
          <a:prstGeom prst="rect">
            <a:avLst/>
          </a:prstGeom>
          <a:noFill/>
        </p:spPr>
        <p:txBody>
          <a:bodyPr wrap="square" rtlCol="0">
            <a:spAutoFit/>
          </a:bodyPr>
          <a:lstStyle/>
          <a:p>
            <a:r>
              <a:rPr lang="en-US" b="1" dirty="0"/>
              <a:t>Mapping the Intertidal Zone: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A4DEFC-4FE5-4BC3-8758-ECEF890010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596" y="609600"/>
            <a:ext cx="7873778" cy="5630941"/>
          </a:xfrm>
          <a:prstGeom prst="rect">
            <a:avLst/>
          </a:prstGeom>
        </p:spPr>
      </p:pic>
    </p:spTree>
    <p:extLst>
      <p:ext uri="{BB962C8B-B14F-4D97-AF65-F5344CB8AC3E}">
        <p14:creationId xmlns:p14="http://schemas.microsoft.com/office/powerpoint/2010/main" val="79236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p:spPr>
      </p:pic>
      <p:sp>
        <p:nvSpPr>
          <p:cNvPr id="3" name="TextBox 2"/>
          <p:cNvSpPr txBox="1"/>
          <p:nvPr/>
        </p:nvSpPr>
        <p:spPr>
          <a:xfrm>
            <a:off x="5562600" y="457200"/>
            <a:ext cx="3581400" cy="2677656"/>
          </a:xfrm>
          <a:prstGeom prst="rect">
            <a:avLst/>
          </a:prstGeom>
          <a:noFill/>
        </p:spPr>
        <p:txBody>
          <a:bodyPr wrap="square" rtlCol="0">
            <a:spAutoFit/>
          </a:bodyPr>
          <a:lstStyle/>
          <a:p>
            <a:r>
              <a:rPr lang="en-US" sz="2400" dirty="0"/>
              <a:t>Average width = 2.4 centimeters (cm)</a:t>
            </a:r>
          </a:p>
          <a:p>
            <a:r>
              <a:rPr lang="en-US" sz="2400" dirty="0"/>
              <a:t>Average length = 2.5 centimeters</a:t>
            </a:r>
          </a:p>
          <a:p>
            <a:endParaRPr lang="en-US" sz="2400" dirty="0"/>
          </a:p>
          <a:p>
            <a:r>
              <a:rPr lang="en-US" sz="2400" dirty="0"/>
              <a:t>400 oyster seed planted at each site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6577</TotalTime>
  <Words>372</Words>
  <Application>Microsoft Office PowerPoint</Application>
  <PresentationFormat>On-screen Show (4:3)</PresentationFormat>
  <Paragraphs>87</Paragraphs>
  <Slides>24</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Courgette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Lindsey Parker</cp:lastModifiedBy>
  <cp:revision>149</cp:revision>
  <dcterms:created xsi:type="dcterms:W3CDTF">2016-06-07T18:53:27Z</dcterms:created>
  <dcterms:modified xsi:type="dcterms:W3CDTF">2018-06-07T16:37:41Z</dcterms:modified>
</cp:coreProperties>
</file>