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C81963A-254B-4960-B3F8-EA7C98CC2423}">
  <a:tblStyle styleId="{FC81963A-254B-4960-B3F8-EA7C98CC24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0c1a0429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0c1a0429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0c1a0429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0c1a0429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8288" rtl="0" algn="l">
              <a:lnSpc>
                <a:spcPct val="114000"/>
              </a:lnSpc>
              <a:spcBef>
                <a:spcPts val="0"/>
              </a:spcBef>
              <a:spcAft>
                <a:spcPts val="0"/>
              </a:spcAft>
              <a:buNone/>
            </a:pPr>
            <a:r>
              <a:rPr lang="en" sz="1200">
                <a:solidFill>
                  <a:schemeClr val="dk1"/>
                </a:solidFill>
                <a:latin typeface="Cambria"/>
                <a:ea typeface="Cambria"/>
                <a:cs typeface="Cambria"/>
                <a:sym typeface="Cambria"/>
              </a:rPr>
              <a:t>(5 min) Discuss Salish Sea Challenge and actions they can take to help sustain biodiversity. Hand out Salish Sea Challenge.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0c1a042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0c1a042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mbria"/>
              <a:buChar char="●"/>
            </a:pPr>
            <a:r>
              <a:rPr lang="en">
                <a:solidFill>
                  <a:schemeClr val="dk1"/>
                </a:solidFill>
                <a:latin typeface="Cambria"/>
                <a:ea typeface="Cambria"/>
                <a:cs typeface="Cambria"/>
                <a:sym typeface="Cambria"/>
              </a:rPr>
              <a:t>Land Acknowledgement: Let’s take a moment to recognize where we are. The Coast Salish Peoples have a saying "when the tide is out, the table is set.” The Coast Salish People rely on natural resources of the Salish Sea and have been stewards of this land and the traditional and customary fishing grounds for thousands of years and these resources continue to be used today.</a:t>
            </a:r>
            <a:endParaRPr sz="1200">
              <a:solidFill>
                <a:schemeClr val="dk1"/>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0c1a0429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0c1a042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will be studying the biodiversity of seaweeds in the Salish Sea. The algae samples we are looking at today were from 3 beaches on Lummi Island. </a:t>
            </a:r>
            <a:endParaRPr/>
          </a:p>
          <a:p>
            <a:pPr indent="0" lvl="0" marL="0" rtl="0" algn="l">
              <a:spcBef>
                <a:spcPts val="0"/>
              </a:spcBef>
              <a:spcAft>
                <a:spcPts val="0"/>
              </a:spcAft>
              <a:buNone/>
            </a:pPr>
            <a:r>
              <a:rPr lang="en"/>
              <a:t>1 = Isle Aire Beach, exposed to the NW and Georgia Strait, gravel shoreline. </a:t>
            </a:r>
            <a:endParaRPr/>
          </a:p>
          <a:p>
            <a:pPr indent="0" lvl="0" marL="0" rtl="0" algn="l">
              <a:spcBef>
                <a:spcPts val="0"/>
              </a:spcBef>
              <a:spcAft>
                <a:spcPts val="0"/>
              </a:spcAft>
              <a:buNone/>
            </a:pPr>
            <a:r>
              <a:rPr lang="en"/>
              <a:t>2 = Legoe Bay, faces S. on Rosario Strait, gravel shoreline </a:t>
            </a:r>
            <a:endParaRPr/>
          </a:p>
          <a:p>
            <a:pPr indent="0" lvl="0" marL="0" rtl="0" algn="l">
              <a:spcBef>
                <a:spcPts val="0"/>
              </a:spcBef>
              <a:spcAft>
                <a:spcPts val="0"/>
              </a:spcAft>
              <a:buNone/>
            </a:pPr>
            <a:r>
              <a:rPr lang="en"/>
              <a:t>3 = Ferry Beach at Hales Pass, gravel shoreline.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c1a0429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c1a0429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3 main groups of algae which are defined by the differences in their pigments. These different pigments also make them adapted for different depths.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0c1a0429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0c1a0429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 and violet wavelengths do not penetrate the vertical water column very well so </a:t>
            </a:r>
            <a:r>
              <a:rPr lang="en"/>
              <a:t>chlorophylls</a:t>
            </a:r>
            <a:r>
              <a:rPr lang="en"/>
              <a:t> do not work well at greater depths. Algae that inhabit greater depths do so with the help of accessory pigments, these algae take on a variety of colors. </a:t>
            </a:r>
            <a:r>
              <a:rPr lang="en" sz="1050">
                <a:solidFill>
                  <a:srgbClr val="3B3B3B"/>
                </a:solidFill>
                <a:highlight>
                  <a:srgbClr val="FFFFFF"/>
                </a:highlight>
                <a:latin typeface="Georgia"/>
                <a:ea typeface="Georgia"/>
                <a:cs typeface="Georgia"/>
                <a:sym typeface="Georgia"/>
              </a:rPr>
              <a:t>Accessory pigments can harvest blue and green light − the wavelengths that chlorophyll can’t absorb well. They then transfer this light energy to chlorophyll molecules for use in photosynthesis. Brown algae, such as giant kelp and sargassum seaweed, contain a brownish accessory pigment and can live up to 115 feet deep. Red algae can thrive at greater depths. The light-absorbing ability of some red algae is so efficient that they can thrive at depths of more than 800 feet!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9213d67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9213d67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we are going to be trying to identify the different species in front of us I wanted to give a brief overview of the anatomy of algae. </a:t>
            </a:r>
            <a:endParaRPr/>
          </a:p>
          <a:p>
            <a:pPr indent="0" lvl="0" marL="0" rtl="0" algn="l">
              <a:spcBef>
                <a:spcPts val="0"/>
              </a:spcBef>
              <a:spcAft>
                <a:spcPts val="0"/>
              </a:spcAft>
              <a:buClr>
                <a:schemeClr val="dk1"/>
              </a:buClr>
              <a:buSzPts val="1100"/>
              <a:buFont typeface="Arial"/>
              <a:buNone/>
            </a:pPr>
            <a:r>
              <a:rPr lang="en"/>
              <a:t>Blade - leaf-like structure that use the sun's energy for photosynthesis</a:t>
            </a:r>
            <a:endParaRPr/>
          </a:p>
          <a:p>
            <a:pPr indent="0" lvl="0" marL="0" rtl="0" algn="l">
              <a:spcBef>
                <a:spcPts val="0"/>
              </a:spcBef>
              <a:spcAft>
                <a:spcPts val="0"/>
              </a:spcAft>
              <a:buClr>
                <a:schemeClr val="dk1"/>
              </a:buClr>
              <a:buSzPts val="1100"/>
              <a:buFont typeface="Arial"/>
              <a:buNone/>
            </a:pPr>
            <a:r>
              <a:rPr lang="en"/>
              <a:t>Stipe - stem-like structure</a:t>
            </a:r>
            <a:endParaRPr/>
          </a:p>
          <a:p>
            <a:pPr indent="0" lvl="0" marL="0" rtl="0" algn="l">
              <a:spcBef>
                <a:spcPts val="0"/>
              </a:spcBef>
              <a:spcAft>
                <a:spcPts val="0"/>
              </a:spcAft>
              <a:buClr>
                <a:schemeClr val="dk1"/>
              </a:buClr>
              <a:buSzPts val="1100"/>
              <a:buFont typeface="Arial"/>
              <a:buNone/>
            </a:pPr>
            <a:r>
              <a:rPr lang="en"/>
              <a:t>Float - air filled bladder at the base of each blade that keeps the plant up toward the surface as it gathers light for photosynthesis</a:t>
            </a:r>
            <a:endParaRPr/>
          </a:p>
          <a:p>
            <a:pPr indent="0" lvl="0" marL="0" rtl="0" algn="l">
              <a:spcBef>
                <a:spcPts val="0"/>
              </a:spcBef>
              <a:spcAft>
                <a:spcPts val="0"/>
              </a:spcAft>
              <a:buClr>
                <a:schemeClr val="dk1"/>
              </a:buClr>
              <a:buSzPts val="1100"/>
              <a:buFont typeface="Arial"/>
              <a:buNone/>
            </a:pPr>
            <a:r>
              <a:rPr lang="en"/>
              <a:t>Frond - the part which holds the plant to the ocean floor -- it is like a root, but does not supply water and nutrients to the rest of the plant. </a:t>
            </a:r>
            <a:endParaRPr/>
          </a:p>
          <a:p>
            <a:pPr indent="0" lvl="0" marL="0" rtl="0" algn="l">
              <a:spcBef>
                <a:spcPts val="0"/>
              </a:spcBef>
              <a:spcAft>
                <a:spcPts val="0"/>
              </a:spcAft>
              <a:buClr>
                <a:schemeClr val="dk1"/>
              </a:buClr>
              <a:buSzPts val="1100"/>
              <a:buFont typeface="Arial"/>
              <a:buNone/>
            </a:pPr>
            <a:r>
              <a:rPr lang="en"/>
              <a:t>Holdfast - Unlike a root, the kelp's holdfast doesn't supply water and nutrients to the rest of the plant. A holdfast keeps algae in place so currents and tides don't wash the organism away.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similar to the diagram we expect for you to do of the samples you identify.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0c1a0429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0c1a0429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key that you will use to help you identify your algae. If you aren’t familiar with keys, they are somewhat like a choose your own adventure book. At each branch of the key you assess the algae in front of you for each of the characteristics until you find the species. Once you find the species you can use the reference books to find pictures to confirm your identifications. There are a variety of keys at your tables, and not all species are on each one so it is important to use the reference books to make sure your identification is correct.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0c1a0429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0c1a0429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0c1a042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0c1a042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18288" rtl="0" algn="l">
              <a:lnSpc>
                <a:spcPct val="114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(5 min) Ask students for some of the adaptations that they observed and how they may help the organism live in the intertidal zone.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6" name="Google Shape;56;p13"/>
          <p:cNvPicPr preferRelativeResize="0"/>
          <p:nvPr/>
        </p:nvPicPr>
        <p:blipFill>
          <a:blip r:embed="rId3">
            <a:alphaModFix/>
          </a:blip>
          <a:stretch>
            <a:fillRect/>
          </a:stretch>
        </p:blipFill>
        <p:spPr>
          <a:xfrm>
            <a:off x="1143000" y="-185500"/>
            <a:ext cx="6858000" cy="5143500"/>
          </a:xfrm>
          <a:prstGeom prst="rect">
            <a:avLst/>
          </a:prstGeom>
          <a:noFill/>
          <a:ln>
            <a:noFill/>
          </a:ln>
        </p:spPr>
      </p:pic>
      <p:sp>
        <p:nvSpPr>
          <p:cNvPr id="57" name="Google Shape;57;p13"/>
          <p:cNvSpPr txBox="1"/>
          <p:nvPr/>
        </p:nvSpPr>
        <p:spPr>
          <a:xfrm>
            <a:off x="311700" y="4873675"/>
            <a:ext cx="8832300" cy="2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rgbClr val="1F497D"/>
                </a:solidFill>
                <a:latin typeface="Cambria"/>
                <a:ea typeface="Cambria"/>
                <a:cs typeface="Cambria"/>
                <a:sym typeface="Cambria"/>
              </a:rPr>
              <a:t>This product is funded through a Public Participation Grant from the Department of Ecology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2025575" y="0"/>
            <a:ext cx="5092857"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 Acknowledgment </a:t>
            </a:r>
            <a:endParaRPr/>
          </a:p>
        </p:txBody>
      </p:sp>
      <p:pic>
        <p:nvPicPr>
          <p:cNvPr id="63" name="Google Shape;63;p14"/>
          <p:cNvPicPr preferRelativeResize="0"/>
          <p:nvPr/>
        </p:nvPicPr>
        <p:blipFill rotWithShape="1">
          <a:blip r:embed="rId3">
            <a:alphaModFix/>
          </a:blip>
          <a:srcRect b="0" l="0" r="0" t="0"/>
          <a:stretch/>
        </p:blipFill>
        <p:spPr>
          <a:xfrm>
            <a:off x="4716120" y="-12"/>
            <a:ext cx="3946635" cy="5143500"/>
          </a:xfrm>
          <a:prstGeom prst="rect">
            <a:avLst/>
          </a:prstGeom>
          <a:noFill/>
          <a:ln>
            <a:noFill/>
          </a:ln>
        </p:spPr>
      </p:pic>
      <p:sp>
        <p:nvSpPr>
          <p:cNvPr id="64" name="Google Shape;64;p14"/>
          <p:cNvSpPr/>
          <p:nvPr/>
        </p:nvSpPr>
        <p:spPr>
          <a:xfrm>
            <a:off x="7046275" y="2275946"/>
            <a:ext cx="331200" cy="300300"/>
          </a:xfrm>
          <a:prstGeom prst="star5">
            <a:avLst>
              <a:gd fmla="val 22049" name="adj"/>
              <a:gd fmla="val 105146" name="hf"/>
              <a:gd fmla="val 110557" name="vf"/>
            </a:avLst>
          </a:prstGeom>
          <a:solidFill>
            <a:srgbClr val="FFFF00"/>
          </a:solidFill>
          <a:ln cap="flat" cmpd="sng" w="9525">
            <a:solidFill>
              <a:srgbClr val="FFFF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5" name="Google Shape;65;p14"/>
          <p:cNvSpPr txBox="1"/>
          <p:nvPr/>
        </p:nvSpPr>
        <p:spPr>
          <a:xfrm>
            <a:off x="649950" y="1949825"/>
            <a:ext cx="3328200" cy="7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“When the tide is out, the table is set.”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14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Sampling Location</a:t>
            </a:r>
            <a:endParaRPr/>
          </a:p>
        </p:txBody>
      </p:sp>
      <p:sp>
        <p:nvSpPr>
          <p:cNvPr id="71" name="Google Shape;71;p15"/>
          <p:cNvSpPr txBox="1"/>
          <p:nvPr>
            <p:ph idx="1" type="body"/>
          </p:nvPr>
        </p:nvSpPr>
        <p:spPr>
          <a:xfrm>
            <a:off x="311700" y="1106175"/>
            <a:ext cx="8520600" cy="3416400"/>
          </a:xfrm>
          <a:prstGeom prst="rect">
            <a:avLst/>
          </a:prstGeom>
        </p:spPr>
        <p:txBody>
          <a:bodyPr anchorCtr="0" anchor="t" bIns="91425" lIns="91425" spcFirstLastPara="1" rIns="91425" wrap="square" tIns="91425">
            <a:noAutofit/>
          </a:bodyPr>
          <a:lstStyle/>
          <a:p>
            <a:pPr indent="0" lvl="0" marL="0" marR="18288" rtl="0" algn="l">
              <a:lnSpc>
                <a:spcPct val="114000"/>
              </a:lnSpc>
              <a:spcBef>
                <a:spcPts val="0"/>
              </a:spcBef>
              <a:spcAft>
                <a:spcPts val="0"/>
              </a:spcAft>
              <a:buNone/>
            </a:pPr>
            <a:r>
              <a:t/>
            </a:r>
            <a:endParaRPr sz="1200">
              <a:solidFill>
                <a:schemeClr val="dk1"/>
              </a:solidFill>
              <a:latin typeface="Cambria"/>
              <a:ea typeface="Cambria"/>
              <a:cs typeface="Cambria"/>
              <a:sym typeface="Cambria"/>
            </a:endParaRPr>
          </a:p>
          <a:p>
            <a:pPr indent="0" lvl="0" marL="0" rtl="0" algn="l">
              <a:spcBef>
                <a:spcPts val="0"/>
              </a:spcBef>
              <a:spcAft>
                <a:spcPts val="1600"/>
              </a:spcAft>
              <a:buNone/>
            </a:pPr>
            <a:r>
              <a:t/>
            </a:r>
            <a:endParaRPr/>
          </a:p>
        </p:txBody>
      </p:sp>
      <p:cxnSp>
        <p:nvCxnSpPr>
          <p:cNvPr id="72" name="Google Shape;72;p15"/>
          <p:cNvCxnSpPr/>
          <p:nvPr/>
        </p:nvCxnSpPr>
        <p:spPr>
          <a:xfrm>
            <a:off x="7513075" y="4121825"/>
            <a:ext cx="70800" cy="162000"/>
          </a:xfrm>
          <a:prstGeom prst="straightConnector1">
            <a:avLst/>
          </a:prstGeom>
          <a:noFill/>
          <a:ln cap="flat" cmpd="sng" w="9525">
            <a:solidFill>
              <a:schemeClr val="dk2"/>
            </a:solidFill>
            <a:prstDash val="solid"/>
            <a:round/>
            <a:headEnd len="med" w="med" type="none"/>
            <a:tailEnd len="med" w="med" type="triangle"/>
          </a:ln>
        </p:spPr>
      </p:cxnSp>
      <p:pic>
        <p:nvPicPr>
          <p:cNvPr id="73" name="Google Shape;73;p15"/>
          <p:cNvPicPr preferRelativeResize="0"/>
          <p:nvPr/>
        </p:nvPicPr>
        <p:blipFill>
          <a:blip r:embed="rId3">
            <a:alphaModFix/>
          </a:blip>
          <a:stretch>
            <a:fillRect/>
          </a:stretch>
        </p:blipFill>
        <p:spPr>
          <a:xfrm>
            <a:off x="72325" y="132000"/>
            <a:ext cx="9144000" cy="5143500"/>
          </a:xfrm>
          <a:prstGeom prst="rect">
            <a:avLst/>
          </a:prstGeom>
          <a:noFill/>
          <a:ln>
            <a:noFill/>
          </a:ln>
        </p:spPr>
      </p:pic>
      <p:sp>
        <p:nvSpPr>
          <p:cNvPr id="74" name="Google Shape;74;p15"/>
          <p:cNvSpPr txBox="1"/>
          <p:nvPr/>
        </p:nvSpPr>
        <p:spPr>
          <a:xfrm>
            <a:off x="4931025" y="3137950"/>
            <a:ext cx="3357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75" name="Google Shape;75;p15"/>
          <p:cNvSpPr txBox="1"/>
          <p:nvPr/>
        </p:nvSpPr>
        <p:spPr>
          <a:xfrm>
            <a:off x="4637575" y="2769700"/>
            <a:ext cx="1737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76" name="Google Shape;76;p15"/>
          <p:cNvSpPr txBox="1"/>
          <p:nvPr/>
        </p:nvSpPr>
        <p:spPr>
          <a:xfrm>
            <a:off x="4931025" y="2490750"/>
            <a:ext cx="1737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graphicFrame>
        <p:nvGraphicFramePr>
          <p:cNvPr id="81" name="Google Shape;81;p16"/>
          <p:cNvGraphicFramePr/>
          <p:nvPr/>
        </p:nvGraphicFramePr>
        <p:xfrm>
          <a:off x="885250" y="152400"/>
          <a:ext cx="3000000" cy="3000000"/>
        </p:xfrm>
        <a:graphic>
          <a:graphicData uri="http://schemas.openxmlformats.org/drawingml/2006/table">
            <a:tbl>
              <a:tblPr>
                <a:noFill/>
                <a:tableStyleId>{FC81963A-254B-4960-B3F8-EA7C98CC2423}</a:tableStyleId>
              </a:tblPr>
              <a:tblGrid>
                <a:gridCol w="1809750"/>
                <a:gridCol w="1809750"/>
                <a:gridCol w="1809750"/>
                <a:gridCol w="1809750"/>
              </a:tblGrid>
              <a:tr h="381000">
                <a:tc>
                  <a:txBody>
                    <a:bodyPr/>
                    <a:lstStyle/>
                    <a:p>
                      <a:pPr indent="0" lvl="0" marL="0" rtl="0" algn="ctr">
                        <a:spcBef>
                          <a:spcPts val="0"/>
                        </a:spcBef>
                        <a:spcAft>
                          <a:spcPts val="0"/>
                        </a:spcAft>
                        <a:buNone/>
                      </a:pPr>
                      <a:r>
                        <a:rPr lang="en" sz="1800">
                          <a:latin typeface="Cambria"/>
                          <a:ea typeface="Cambria"/>
                          <a:cs typeface="Cambria"/>
                          <a:sym typeface="Cambria"/>
                        </a:rPr>
                        <a:t>Pigment </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Green</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Brown</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Red</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Cambria"/>
                          <a:ea typeface="Cambria"/>
                          <a:cs typeface="Cambria"/>
                          <a:sym typeface="Cambria"/>
                        </a:rPr>
                        <a:t>Class</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Chlorophyta </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Phaeophyta</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ambria"/>
                          <a:ea typeface="Cambria"/>
                          <a:cs typeface="Cambria"/>
                          <a:sym typeface="Cambria"/>
                        </a:rPr>
                        <a:t>Rhodophyta </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Cambria"/>
                          <a:ea typeface="Cambria"/>
                          <a:cs typeface="Cambria"/>
                          <a:sym typeface="Cambria"/>
                        </a:rPr>
                        <a:t>Accessory Pigment </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None (C</a:t>
                      </a:r>
                      <a:r>
                        <a:rPr lang="en" sz="1800">
                          <a:solidFill>
                            <a:schemeClr val="dk1"/>
                          </a:solidFill>
                          <a:latin typeface="Cambria"/>
                          <a:ea typeface="Cambria"/>
                          <a:cs typeface="Cambria"/>
                          <a:sym typeface="Cambria"/>
                        </a:rPr>
                        <a:t>hlorophylls)</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C</a:t>
                      </a:r>
                      <a:r>
                        <a:rPr lang="en" sz="1800">
                          <a:solidFill>
                            <a:schemeClr val="dk1"/>
                          </a:solidFill>
                          <a:latin typeface="Cambria"/>
                          <a:ea typeface="Cambria"/>
                          <a:cs typeface="Cambria"/>
                          <a:sym typeface="Cambria"/>
                        </a:rPr>
                        <a:t>arotenoids</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P</a:t>
                      </a:r>
                      <a:r>
                        <a:rPr lang="en" sz="1800">
                          <a:solidFill>
                            <a:schemeClr val="dk1"/>
                          </a:solidFill>
                          <a:latin typeface="Cambria"/>
                          <a:ea typeface="Cambria"/>
                          <a:cs typeface="Cambria"/>
                          <a:sym typeface="Cambria"/>
                        </a:rPr>
                        <a:t>hycobilins</a:t>
                      </a:r>
                      <a:endParaRPr sz="1800">
                        <a:latin typeface="Cambria"/>
                        <a:ea typeface="Cambria"/>
                        <a:cs typeface="Cambria"/>
                        <a:sym typeface="Cambria"/>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Cambria"/>
                          <a:ea typeface="Cambria"/>
                          <a:cs typeface="Cambria"/>
                          <a:sym typeface="Cambria"/>
                        </a:rPr>
                        <a:t>Accessory Pigment </a:t>
                      </a:r>
                      <a:r>
                        <a:rPr lang="en" sz="1800">
                          <a:latin typeface="Cambria"/>
                          <a:ea typeface="Cambria"/>
                          <a:cs typeface="Cambria"/>
                          <a:sym typeface="Cambria"/>
                        </a:rPr>
                        <a:t>Molecule</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ctr">
                        <a:spcBef>
                          <a:spcPts val="0"/>
                        </a:spcBef>
                        <a:spcAft>
                          <a:spcPts val="0"/>
                        </a:spcAft>
                        <a:buNone/>
                      </a:pPr>
                      <a:r>
                        <a:t/>
                      </a:r>
                      <a:endParaRPr sz="1800">
                        <a:latin typeface="Cambria"/>
                        <a:ea typeface="Cambria"/>
                        <a:cs typeface="Cambria"/>
                        <a:sym typeface="Cambria"/>
                      </a:endParaRPr>
                    </a:p>
                    <a:p>
                      <a:pPr indent="0" lvl="0" marL="0" rtl="0" algn="l">
                        <a:spcBef>
                          <a:spcPts val="0"/>
                        </a:spcBef>
                        <a:spcAft>
                          <a:spcPts val="0"/>
                        </a:spcAft>
                        <a:buNone/>
                      </a:pPr>
                      <a:r>
                        <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800">
                        <a:latin typeface="Cambria"/>
                        <a:ea typeface="Cambria"/>
                        <a:cs typeface="Cambria"/>
                        <a:sym typeface="Cambri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82" name="Google Shape;82;p16"/>
          <p:cNvPicPr preferRelativeResize="0"/>
          <p:nvPr/>
        </p:nvPicPr>
        <p:blipFill>
          <a:blip r:embed="rId3">
            <a:alphaModFix/>
          </a:blip>
          <a:stretch>
            <a:fillRect/>
          </a:stretch>
        </p:blipFill>
        <p:spPr>
          <a:xfrm>
            <a:off x="2874300" y="1869550"/>
            <a:ext cx="1219825" cy="3049541"/>
          </a:xfrm>
          <a:prstGeom prst="rect">
            <a:avLst/>
          </a:prstGeom>
          <a:noFill/>
          <a:ln>
            <a:noFill/>
          </a:ln>
        </p:spPr>
      </p:pic>
      <p:pic>
        <p:nvPicPr>
          <p:cNvPr id="83" name="Google Shape;83;p16"/>
          <p:cNvPicPr preferRelativeResize="0"/>
          <p:nvPr/>
        </p:nvPicPr>
        <p:blipFill>
          <a:blip r:embed="rId4">
            <a:alphaModFix/>
          </a:blip>
          <a:stretch>
            <a:fillRect/>
          </a:stretch>
        </p:blipFill>
        <p:spPr>
          <a:xfrm rot="-5400000">
            <a:off x="3845875" y="2618025"/>
            <a:ext cx="3095625" cy="1552575"/>
          </a:xfrm>
          <a:prstGeom prst="rect">
            <a:avLst/>
          </a:prstGeom>
          <a:noFill/>
          <a:ln>
            <a:noFill/>
          </a:ln>
        </p:spPr>
      </p:pic>
      <p:pic>
        <p:nvPicPr>
          <p:cNvPr id="84" name="Google Shape;84;p16"/>
          <p:cNvPicPr preferRelativeResize="0"/>
          <p:nvPr/>
        </p:nvPicPr>
        <p:blipFill rotWithShape="1">
          <a:blip r:embed="rId5">
            <a:alphaModFix/>
          </a:blip>
          <a:srcRect b="42953" l="38263" r="0" t="21530"/>
          <a:stretch/>
        </p:blipFill>
        <p:spPr>
          <a:xfrm rot="-5400000">
            <a:off x="5972725" y="2630962"/>
            <a:ext cx="2516850" cy="107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Image result for Algae pigments, depth and wavelength graph" id="89" name="Google Shape;89;p17"/>
          <p:cNvPicPr preferRelativeResize="0"/>
          <p:nvPr/>
        </p:nvPicPr>
        <p:blipFill rotWithShape="1">
          <a:blip r:embed="rId3">
            <a:alphaModFix/>
          </a:blip>
          <a:srcRect b="30443" l="13199" r="13711" t="9188"/>
          <a:stretch/>
        </p:blipFill>
        <p:spPr>
          <a:xfrm>
            <a:off x="1030950" y="235325"/>
            <a:ext cx="7145000" cy="465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211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Algae Anatomy </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8"/>
          <p:cNvPicPr preferRelativeResize="0"/>
          <p:nvPr/>
        </p:nvPicPr>
        <p:blipFill>
          <a:blip r:embed="rId3">
            <a:alphaModFix/>
          </a:blip>
          <a:stretch>
            <a:fillRect/>
          </a:stretch>
        </p:blipFill>
        <p:spPr>
          <a:xfrm>
            <a:off x="2428875" y="171450"/>
            <a:ext cx="4286250" cy="480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rot="5400000">
            <a:off x="2010012" y="-762000"/>
            <a:ext cx="5123976" cy="666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67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mbria"/>
                <a:ea typeface="Cambria"/>
                <a:cs typeface="Cambria"/>
                <a:sym typeface="Cambria"/>
              </a:rPr>
              <a:t>Next Steps...</a:t>
            </a:r>
            <a:endParaRPr b="1" sz="2400"/>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marR="18288" rtl="0" algn="l">
              <a:lnSpc>
                <a:spcPct val="114000"/>
              </a:lnSpc>
              <a:spcBef>
                <a:spcPts val="0"/>
              </a:spcBef>
              <a:spcAft>
                <a:spcPts val="0"/>
              </a:spcAft>
              <a:buClr>
                <a:schemeClr val="dk1"/>
              </a:buClr>
              <a:buSzPts val="1200"/>
              <a:buFont typeface="Cambria"/>
              <a:buChar char="●"/>
            </a:pPr>
            <a:r>
              <a:rPr lang="en">
                <a:solidFill>
                  <a:schemeClr val="dk1"/>
                </a:solidFill>
                <a:latin typeface="Cambria"/>
                <a:ea typeface="Cambria"/>
                <a:cs typeface="Cambria"/>
                <a:sym typeface="Cambria"/>
              </a:rPr>
              <a:t>Take the next 30 minutes to identify and diagram at least 2 species on your table. </a:t>
            </a:r>
            <a:endParaRPr>
              <a:solidFill>
                <a:schemeClr val="dk1"/>
              </a:solidFill>
              <a:latin typeface="Cambria"/>
              <a:ea typeface="Cambria"/>
              <a:cs typeface="Cambria"/>
              <a:sym typeface="Cambria"/>
            </a:endParaRPr>
          </a:p>
          <a:p>
            <a:pPr indent="-304800" lvl="0" marL="457200" marR="18288" rtl="0" algn="l">
              <a:lnSpc>
                <a:spcPct val="114000"/>
              </a:lnSpc>
              <a:spcBef>
                <a:spcPts val="0"/>
              </a:spcBef>
              <a:spcAft>
                <a:spcPts val="0"/>
              </a:spcAft>
              <a:buClr>
                <a:schemeClr val="dk1"/>
              </a:buClr>
              <a:buSzPts val="1200"/>
              <a:buFont typeface="Cambria"/>
              <a:buChar char="●"/>
            </a:pPr>
            <a:r>
              <a:rPr lang="en">
                <a:solidFill>
                  <a:schemeClr val="dk1"/>
                </a:solidFill>
                <a:latin typeface="Cambria"/>
                <a:ea typeface="Cambria"/>
                <a:cs typeface="Cambria"/>
                <a:sym typeface="Cambria"/>
              </a:rPr>
              <a:t>Diagrams need labelled features that you used to identify the species. </a:t>
            </a:r>
            <a:endParaRPr>
              <a:solidFill>
                <a:schemeClr val="dk1"/>
              </a:solidFill>
              <a:latin typeface="Cambria"/>
              <a:ea typeface="Cambria"/>
              <a:cs typeface="Cambria"/>
              <a:sym typeface="Cambria"/>
            </a:endParaRPr>
          </a:p>
          <a:p>
            <a:pPr indent="-304800" lvl="0" marL="457200" marR="18288" rtl="0" algn="l">
              <a:lnSpc>
                <a:spcPct val="114000"/>
              </a:lnSpc>
              <a:spcBef>
                <a:spcPts val="0"/>
              </a:spcBef>
              <a:spcAft>
                <a:spcPts val="0"/>
              </a:spcAft>
              <a:buClr>
                <a:schemeClr val="dk1"/>
              </a:buClr>
              <a:buSzPts val="1200"/>
              <a:buFont typeface="Cambria"/>
              <a:buChar char="●"/>
            </a:pPr>
            <a:r>
              <a:rPr lang="en">
                <a:solidFill>
                  <a:schemeClr val="dk1"/>
                </a:solidFill>
                <a:latin typeface="Cambria"/>
                <a:ea typeface="Cambria"/>
                <a:cs typeface="Cambria"/>
                <a:sym typeface="Cambria"/>
              </a:rPr>
              <a:t>Table groups should report species to the list on the board. </a:t>
            </a:r>
            <a:endParaRPr sz="12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Wrap Up</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marR="18288" rtl="0" algn="l">
              <a:lnSpc>
                <a:spcPct val="114000"/>
              </a:lnSpc>
              <a:spcBef>
                <a:spcPts val="0"/>
              </a:spcBef>
              <a:spcAft>
                <a:spcPts val="0"/>
              </a:spcAft>
              <a:buClr>
                <a:schemeClr val="dk1"/>
              </a:buClr>
              <a:buSzPts val="2400"/>
              <a:buFont typeface="Cambria"/>
              <a:buChar char="●"/>
            </a:pPr>
            <a:r>
              <a:rPr lang="en" sz="2400">
                <a:solidFill>
                  <a:schemeClr val="dk1"/>
                </a:solidFill>
                <a:latin typeface="Cambria"/>
                <a:ea typeface="Cambria"/>
                <a:cs typeface="Cambria"/>
                <a:sym typeface="Cambria"/>
              </a:rPr>
              <a:t>What adaptations did you notice?</a:t>
            </a:r>
            <a:endParaRPr sz="2400">
              <a:solidFill>
                <a:schemeClr val="dk1"/>
              </a:solidFill>
              <a:latin typeface="Cambria"/>
              <a:ea typeface="Cambria"/>
              <a:cs typeface="Cambria"/>
              <a:sym typeface="Cambria"/>
            </a:endParaRPr>
          </a:p>
          <a:p>
            <a:pPr indent="-381000" lvl="0" marL="457200" marR="18288" rtl="0" algn="l">
              <a:lnSpc>
                <a:spcPct val="114000"/>
              </a:lnSpc>
              <a:spcBef>
                <a:spcPts val="0"/>
              </a:spcBef>
              <a:spcAft>
                <a:spcPts val="0"/>
              </a:spcAft>
              <a:buClr>
                <a:schemeClr val="dk1"/>
              </a:buClr>
              <a:buSzPts val="2400"/>
              <a:buFont typeface="Cambria"/>
              <a:buChar char="●"/>
            </a:pPr>
            <a:r>
              <a:rPr lang="en" sz="2400">
                <a:solidFill>
                  <a:schemeClr val="dk1"/>
                </a:solidFill>
                <a:latin typeface="Cambria"/>
                <a:ea typeface="Cambria"/>
                <a:cs typeface="Cambria"/>
                <a:sym typeface="Cambria"/>
              </a:rPr>
              <a:t>How might the adaptation aid in survival in the intertidal zone? </a:t>
            </a:r>
            <a:endParaRPr sz="2400">
              <a:solidFill>
                <a:schemeClr val="dk1"/>
              </a:solidFill>
              <a:latin typeface="Cambria"/>
              <a:ea typeface="Cambria"/>
              <a:cs typeface="Cambria"/>
              <a:sym typeface="Cambria"/>
            </a:endParaRPr>
          </a:p>
          <a:p>
            <a:pPr indent="-381000" lvl="0" marL="457200" marR="18288" rtl="0" algn="l">
              <a:lnSpc>
                <a:spcPct val="114000"/>
              </a:lnSpc>
              <a:spcBef>
                <a:spcPts val="0"/>
              </a:spcBef>
              <a:spcAft>
                <a:spcPts val="0"/>
              </a:spcAft>
              <a:buClr>
                <a:schemeClr val="dk1"/>
              </a:buClr>
              <a:buSzPts val="2400"/>
              <a:buFont typeface="Cambria"/>
              <a:buChar char="●"/>
            </a:pPr>
            <a:r>
              <a:rPr lang="en" sz="2400">
                <a:solidFill>
                  <a:schemeClr val="dk1"/>
                </a:solidFill>
                <a:latin typeface="Cambria"/>
                <a:ea typeface="Cambria"/>
                <a:cs typeface="Cambria"/>
                <a:sym typeface="Cambria"/>
              </a:rPr>
              <a:t>What can you do to protect these species?</a:t>
            </a:r>
            <a:endParaRPr sz="24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