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A161B1F-195B-4130-8B32-326F013875C1}">
  <a:tblStyle styleId="{7A161B1F-195B-4130-8B32-326F013875C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3fde0a05b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3fde0a05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3fde0a05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3fde0a05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ambria"/>
                <a:ea typeface="Cambria"/>
                <a:cs typeface="Cambria"/>
                <a:sym typeface="Cambria"/>
              </a:rPr>
              <a:t>Land Acknowledgement: Let’s take a moment to recognize where we are. The Coast Salish Peoples have a saying "when the tide is out, the table is set.” The Coast Salish People rely on natural resources of the Salish Sea and have been stewards of this land and the traditional and customary fishing grounds for thousands of years and these resources continue to be used today.</a:t>
            </a:r>
            <a:endParaRPr sz="1200">
              <a:solidFill>
                <a:schemeClr val="dk1"/>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3fde0a0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3fde0a0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Algae in the PNW can range from microscopic organisms (phytoplankton) to large kelp forests.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3fde0a0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3fde0a0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Char char="-"/>
            </a:pPr>
            <a:r>
              <a:rPr lang="en" sz="1200"/>
              <a:t>Produce oxygen: 70 - 80% of the worlds oxygen comes from algae!</a:t>
            </a:r>
            <a:endParaRPr sz="1200"/>
          </a:p>
          <a:p>
            <a:pPr indent="-304800" lvl="0" marL="457200" rtl="0" algn="l">
              <a:spcBef>
                <a:spcPts val="0"/>
              </a:spcBef>
              <a:spcAft>
                <a:spcPts val="0"/>
              </a:spcAft>
              <a:buClr>
                <a:srgbClr val="000000"/>
              </a:buClr>
              <a:buSzPts val="1200"/>
              <a:buChar char="-"/>
            </a:pPr>
            <a:r>
              <a:rPr lang="en" sz="1200"/>
              <a:t>Primary producers: They act as the bottom of the ocean food chain </a:t>
            </a:r>
            <a:endParaRPr sz="1200"/>
          </a:p>
          <a:p>
            <a:pPr indent="-304800" lvl="0" marL="457200" rtl="0" algn="l">
              <a:spcBef>
                <a:spcPts val="0"/>
              </a:spcBef>
              <a:spcAft>
                <a:spcPts val="0"/>
              </a:spcAft>
              <a:buClr>
                <a:srgbClr val="000000"/>
              </a:buClr>
              <a:buSzPts val="1200"/>
              <a:buChar char="-"/>
            </a:pPr>
            <a:r>
              <a:rPr lang="en" sz="1200"/>
              <a:t>Provide Habitat: Kelp forests are a great habitat </a:t>
            </a:r>
            <a:endParaRPr sz="1200"/>
          </a:p>
          <a:p>
            <a:pPr indent="-304800" lvl="0" marL="457200" rtl="0" algn="l">
              <a:spcBef>
                <a:spcPts val="0"/>
              </a:spcBef>
              <a:spcAft>
                <a:spcPts val="0"/>
              </a:spcAft>
              <a:buClr>
                <a:srgbClr val="000000"/>
              </a:buClr>
              <a:buSzPts val="1200"/>
              <a:buChar char="-"/>
            </a:pPr>
            <a:r>
              <a:rPr lang="en" sz="1200"/>
              <a:t>Carbon sequestration: As algae photosynthesize they take up carbon. </a:t>
            </a:r>
            <a:endParaRPr sz="1200"/>
          </a:p>
          <a:p>
            <a:pPr indent="-304800" lvl="0" marL="457200" rtl="0" algn="l">
              <a:spcBef>
                <a:spcPts val="0"/>
              </a:spcBef>
              <a:spcAft>
                <a:spcPts val="0"/>
              </a:spcAft>
              <a:buClr>
                <a:srgbClr val="000000"/>
              </a:buClr>
              <a:buSzPts val="1200"/>
              <a:buChar char="-"/>
            </a:pPr>
            <a:r>
              <a:rPr lang="en" sz="1200"/>
              <a:t>Human Uses – components of some fertilizers, carrageenan, a healthy ingredient in food, and a potential alternative energy source.</a:t>
            </a:r>
            <a:endParaRPr sz="1200"/>
          </a:p>
          <a:p>
            <a:pPr indent="0" lvl="0" marL="0" rtl="0" algn="l">
              <a:spcBef>
                <a:spcPts val="0"/>
              </a:spcBef>
              <a:spcAft>
                <a:spcPts val="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3fde0a05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3fde0a05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rPr>
              <a:t>These samples were collected during the cool storm season with high wave action. We expect higher diversity during the spring months as temperatures warm.</a:t>
            </a:r>
            <a:endParaRPr sz="1800">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3fde0a05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fde0a05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Phytoplankton is the base of the food chain - take a moment to feed the live tank with a phytoplankton sample. Oysters, as filter feeders, eat the plankton out of the water and leave it cleaner than before.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Phytoplankton can be </a:t>
            </a:r>
            <a:r>
              <a:rPr lang="en"/>
              <a:t>separated</a:t>
            </a:r>
            <a:r>
              <a:rPr lang="en"/>
              <a:t> into two main categories, dinoflagellates and diatoms. Flagellates have whip like tails that allow them to have some control over their movement. This is normally limited to moving up and down in the water column. Diatoms are often silica based and can form long chains. Some of the flagellates can cause paralytic shellfish poisoning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3fde0a05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3fde0a05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organisms in algal cultures provided by the Legoe Bay shellfish farm on Lummi Island. These are food that are grown to feed shellfish for seed in their geoduck hatchery for wholesale in the South Sound (Hood Canal).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3fde0a05b_0_9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73fde0a05b_0_97:notes"/>
          <p:cNvSpPr txBox="1"/>
          <p:nvPr>
            <p:ph idx="1" type="body"/>
          </p:nvPr>
        </p:nvSpPr>
        <p:spPr>
          <a:xfrm>
            <a:off x="701041" y="4415790"/>
            <a:ext cx="5608200" cy="41835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Clr>
                <a:schemeClr val="dk1"/>
              </a:buClr>
              <a:buSzPts val="1100"/>
              <a:buFont typeface="Arial"/>
              <a:buNone/>
            </a:pPr>
            <a:r>
              <a:rPr lang="en">
                <a:solidFill>
                  <a:schemeClr val="dk1"/>
                </a:solidFill>
              </a:rPr>
              <a:t>Harmful algal blooms, such as those that cause Paralytic Shellfish Poisoning can have effects on biodiversity. Algal blooms can be caused by increasing temperature, lower dissolved oxygen (hypoxia), and increase in nutrients. PSP can affect fish, birds, and humans. </a:t>
            </a:r>
            <a:endParaRPr/>
          </a:p>
        </p:txBody>
      </p:sp>
      <p:sp>
        <p:nvSpPr>
          <p:cNvPr id="108" name="Google Shape;108;g73fde0a05b_0_97:notes"/>
          <p:cNvSpPr txBox="1"/>
          <p:nvPr>
            <p:ph idx="12" type="sldNum"/>
          </p:nvPr>
        </p:nvSpPr>
        <p:spPr>
          <a:xfrm>
            <a:off x="3970937" y="8829967"/>
            <a:ext cx="3037800" cy="464700"/>
          </a:xfrm>
          <a:prstGeom prst="rect">
            <a:avLst/>
          </a:prstGeom>
          <a:noFill/>
          <a:ln>
            <a:noFill/>
          </a:ln>
        </p:spPr>
        <p:txBody>
          <a:bodyPr anchorCtr="0" anchor="b" bIns="46550" lIns="93150" spcFirstLastPara="1" rIns="93150" wrap="square" tIns="46550">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3fde0a05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3fde0a05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8288" rtl="0" algn="l">
              <a:lnSpc>
                <a:spcPct val="114000"/>
              </a:lnSpc>
              <a:spcBef>
                <a:spcPts val="0"/>
              </a:spcBef>
              <a:spcAft>
                <a:spcPts val="0"/>
              </a:spcAft>
              <a:buNone/>
            </a:pPr>
            <a:r>
              <a:rPr lang="en" sz="1200">
                <a:solidFill>
                  <a:schemeClr val="dk1"/>
                </a:solidFill>
                <a:latin typeface="Cambria"/>
                <a:ea typeface="Cambria"/>
                <a:cs typeface="Cambria"/>
                <a:sym typeface="Cambria"/>
              </a:rPr>
              <a:t>(5 min) Discuss Salish Sea Challenge and actions they can take to help sustain biodiversity. Hand out Salish Sea Challenge.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body"/>
          </p:nvPr>
        </p:nvSpPr>
        <p:spPr>
          <a:xfrm>
            <a:off x="139950" y="5920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5" name="Google Shape;55;p13"/>
          <p:cNvPicPr preferRelativeResize="0"/>
          <p:nvPr/>
        </p:nvPicPr>
        <p:blipFill>
          <a:blip r:embed="rId3">
            <a:alphaModFix/>
          </a:blip>
          <a:stretch>
            <a:fillRect/>
          </a:stretch>
        </p:blipFill>
        <p:spPr>
          <a:xfrm>
            <a:off x="1913898" y="592025"/>
            <a:ext cx="4368751" cy="3276551"/>
          </a:xfrm>
          <a:prstGeom prst="rect">
            <a:avLst/>
          </a:prstGeom>
          <a:noFill/>
          <a:ln>
            <a:noFill/>
          </a:ln>
        </p:spPr>
      </p:pic>
      <p:sp>
        <p:nvSpPr>
          <p:cNvPr id="56" name="Google Shape;56;p13"/>
          <p:cNvSpPr txBox="1"/>
          <p:nvPr/>
        </p:nvSpPr>
        <p:spPr>
          <a:xfrm>
            <a:off x="311700" y="4008425"/>
            <a:ext cx="8832300" cy="2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rgbClr val="1F497D"/>
                </a:solidFill>
                <a:latin typeface="Cambria"/>
                <a:ea typeface="Cambria"/>
                <a:cs typeface="Cambria"/>
                <a:sym typeface="Cambria"/>
              </a:rPr>
              <a:t>This product is funded through a Public Participation Grant from the Department of Ecology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Land Acknowledgment </a:t>
            </a:r>
            <a:endParaRPr/>
          </a:p>
        </p:txBody>
      </p:sp>
      <p:pic>
        <p:nvPicPr>
          <p:cNvPr id="62" name="Google Shape;62;p14"/>
          <p:cNvPicPr preferRelativeResize="0"/>
          <p:nvPr/>
        </p:nvPicPr>
        <p:blipFill rotWithShape="1">
          <a:blip r:embed="rId3">
            <a:alphaModFix/>
          </a:blip>
          <a:srcRect b="0" l="0" r="0" t="0"/>
          <a:stretch/>
        </p:blipFill>
        <p:spPr>
          <a:xfrm>
            <a:off x="4716120" y="-12"/>
            <a:ext cx="3946635" cy="5143500"/>
          </a:xfrm>
          <a:prstGeom prst="rect">
            <a:avLst/>
          </a:prstGeom>
          <a:noFill/>
          <a:ln>
            <a:noFill/>
          </a:ln>
        </p:spPr>
      </p:pic>
      <p:sp>
        <p:nvSpPr>
          <p:cNvPr id="63" name="Google Shape;63;p14"/>
          <p:cNvSpPr/>
          <p:nvPr/>
        </p:nvSpPr>
        <p:spPr>
          <a:xfrm>
            <a:off x="7046275" y="2275946"/>
            <a:ext cx="331200" cy="300300"/>
          </a:xfrm>
          <a:prstGeom prst="star5">
            <a:avLst>
              <a:gd fmla="val 22049" name="adj"/>
              <a:gd fmla="val 105146" name="hf"/>
              <a:gd fmla="val 110557" name="vf"/>
            </a:avLst>
          </a:prstGeom>
          <a:solidFill>
            <a:srgbClr val="FFFF00"/>
          </a:solidFill>
          <a:ln cap="flat" cmpd="sng" w="9525">
            <a:solidFill>
              <a:srgbClr val="FFFF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4" name="Google Shape;64;p14"/>
          <p:cNvSpPr txBox="1"/>
          <p:nvPr/>
        </p:nvSpPr>
        <p:spPr>
          <a:xfrm>
            <a:off x="649950" y="1949825"/>
            <a:ext cx="3328200" cy="7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“When the tide is out, the table is set.”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4974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PNW Algal Diversity</a:t>
            </a:r>
            <a:endParaRPr/>
          </a:p>
        </p:txBody>
      </p:sp>
      <p:sp>
        <p:nvSpPr>
          <p:cNvPr id="70" name="Google Shape;70;p15"/>
          <p:cNvSpPr txBox="1"/>
          <p:nvPr>
            <p:ph idx="1" type="body"/>
          </p:nvPr>
        </p:nvSpPr>
        <p:spPr>
          <a:xfrm>
            <a:off x="154825" y="1141275"/>
            <a:ext cx="8520600" cy="3416400"/>
          </a:xfrm>
          <a:prstGeom prst="rect">
            <a:avLst/>
          </a:prstGeom>
        </p:spPr>
        <p:txBody>
          <a:bodyPr anchorCtr="0" anchor="t" bIns="91425" lIns="91425" spcFirstLastPara="1" rIns="91425" wrap="square" tIns="91425">
            <a:noAutofit/>
          </a:bodyPr>
          <a:lstStyle/>
          <a:p>
            <a:pPr indent="0" lvl="0" marL="0" marR="18288" rtl="0" algn="l">
              <a:lnSpc>
                <a:spcPct val="114000"/>
              </a:lnSpc>
              <a:spcBef>
                <a:spcPts val="0"/>
              </a:spcBef>
              <a:spcAft>
                <a:spcPts val="0"/>
              </a:spcAft>
              <a:buNone/>
            </a:pPr>
            <a:r>
              <a:t/>
            </a:r>
            <a:endParaRPr sz="2800">
              <a:solidFill>
                <a:schemeClr val="dk1"/>
              </a:solidFill>
            </a:endParaRPr>
          </a:p>
          <a:p>
            <a:pPr indent="0" lvl="0" marL="0" rtl="0" algn="l">
              <a:spcBef>
                <a:spcPts val="0"/>
              </a:spcBef>
              <a:spcAft>
                <a:spcPts val="1600"/>
              </a:spcAft>
              <a:buNone/>
            </a:pPr>
            <a:r>
              <a:t/>
            </a:r>
            <a:endParaRPr/>
          </a:p>
        </p:txBody>
      </p:sp>
      <p:pic>
        <p:nvPicPr>
          <p:cNvPr id="71" name="Google Shape;71;p15"/>
          <p:cNvPicPr preferRelativeResize="0"/>
          <p:nvPr/>
        </p:nvPicPr>
        <p:blipFill rotWithShape="1">
          <a:blip r:embed="rId3">
            <a:alphaModFix/>
          </a:blip>
          <a:srcRect b="0" l="0" r="0" t="0"/>
          <a:stretch/>
        </p:blipFill>
        <p:spPr>
          <a:xfrm>
            <a:off x="85875" y="1084335"/>
            <a:ext cx="5200500" cy="4059164"/>
          </a:xfrm>
          <a:prstGeom prst="rect">
            <a:avLst/>
          </a:prstGeom>
          <a:noFill/>
          <a:ln>
            <a:noFill/>
          </a:ln>
        </p:spPr>
      </p:pic>
      <p:pic>
        <p:nvPicPr>
          <p:cNvPr id="72" name="Google Shape;72;p15"/>
          <p:cNvPicPr preferRelativeResize="0"/>
          <p:nvPr/>
        </p:nvPicPr>
        <p:blipFill>
          <a:blip r:embed="rId4">
            <a:alphaModFix/>
          </a:blip>
          <a:stretch>
            <a:fillRect/>
          </a:stretch>
        </p:blipFill>
        <p:spPr>
          <a:xfrm>
            <a:off x="5286363" y="0"/>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Ecosystem Services</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Produce oxygen</a:t>
            </a:r>
            <a:endParaRPr/>
          </a:p>
          <a:p>
            <a:pPr indent="-342900" lvl="0" marL="457200" rtl="0" algn="l">
              <a:lnSpc>
                <a:spcPct val="100000"/>
              </a:lnSpc>
              <a:spcBef>
                <a:spcPts val="0"/>
              </a:spcBef>
              <a:spcAft>
                <a:spcPts val="0"/>
              </a:spcAft>
              <a:buSzPts val="1800"/>
              <a:buChar char="-"/>
            </a:pPr>
            <a:r>
              <a:rPr lang="en"/>
              <a:t>Primary producers</a:t>
            </a:r>
            <a:endParaRPr/>
          </a:p>
          <a:p>
            <a:pPr indent="-342900" lvl="0" marL="457200" rtl="0" algn="l">
              <a:lnSpc>
                <a:spcPct val="100000"/>
              </a:lnSpc>
              <a:spcBef>
                <a:spcPts val="0"/>
              </a:spcBef>
              <a:spcAft>
                <a:spcPts val="0"/>
              </a:spcAft>
              <a:buSzPts val="1800"/>
              <a:buChar char="-"/>
            </a:pPr>
            <a:r>
              <a:rPr lang="en"/>
              <a:t>Provide Habitat</a:t>
            </a:r>
            <a:endParaRPr/>
          </a:p>
          <a:p>
            <a:pPr indent="-342900" lvl="0" marL="457200" rtl="0" algn="l">
              <a:lnSpc>
                <a:spcPct val="100000"/>
              </a:lnSpc>
              <a:spcBef>
                <a:spcPts val="0"/>
              </a:spcBef>
              <a:spcAft>
                <a:spcPts val="0"/>
              </a:spcAft>
              <a:buSzPts val="1800"/>
              <a:buChar char="-"/>
            </a:pPr>
            <a:r>
              <a:rPr lang="en"/>
              <a:t>Carbon sequestration</a:t>
            </a:r>
            <a:endParaRPr/>
          </a:p>
          <a:p>
            <a:pPr indent="-342900" lvl="0" marL="457200" rtl="0" algn="l">
              <a:lnSpc>
                <a:spcPct val="100000"/>
              </a:lnSpc>
              <a:spcBef>
                <a:spcPts val="0"/>
              </a:spcBef>
              <a:spcAft>
                <a:spcPts val="0"/>
              </a:spcAft>
              <a:buSzPts val="1800"/>
              <a:buChar char="-"/>
            </a:pPr>
            <a:r>
              <a:rPr lang="en"/>
              <a:t>Human Uses</a:t>
            </a:r>
            <a:endParaRPr sz="1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Effect filter="fade" transition="in">
                                      <p:cBhvr>
                                        <p:cTn dur="1000"/>
                                        <p:tgtEl>
                                          <p:spTgt spid="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animEffect filter="fade" transition="in">
                                      <p:cBhvr>
                                        <p:cTn dur="1000"/>
                                        <p:tgtEl>
                                          <p:spTgt spid="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2" st="2"/>
                                            </p:txEl>
                                          </p:spTgt>
                                        </p:tgtEl>
                                        <p:attrNameLst>
                                          <p:attrName>style.visibility</p:attrName>
                                        </p:attrNameLst>
                                      </p:cBhvr>
                                      <p:to>
                                        <p:strVal val="visible"/>
                                      </p:to>
                                    </p:set>
                                    <p:animEffect filter="fade" transition="in">
                                      <p:cBhvr>
                                        <p:cTn dur="1000"/>
                                        <p:tgtEl>
                                          <p:spTgt spid="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3" st="3"/>
                                            </p:txEl>
                                          </p:spTgt>
                                        </p:tgtEl>
                                        <p:attrNameLst>
                                          <p:attrName>style.visibility</p:attrName>
                                        </p:attrNameLst>
                                      </p:cBhvr>
                                      <p:to>
                                        <p:strVal val="visible"/>
                                      </p:to>
                                    </p:set>
                                    <p:animEffect filter="fade" transition="in">
                                      <p:cBhvr>
                                        <p:cTn dur="1000"/>
                                        <p:tgtEl>
                                          <p:spTgt spid="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4" st="4"/>
                                            </p:txEl>
                                          </p:spTgt>
                                        </p:tgtEl>
                                        <p:attrNameLst>
                                          <p:attrName>style.visibility</p:attrName>
                                        </p:attrNameLst>
                                      </p:cBhvr>
                                      <p:to>
                                        <p:strVal val="visible"/>
                                      </p:to>
                                    </p:set>
                                    <p:animEffect filter="fade" transition="in">
                                      <p:cBhvr>
                                        <p:cTn dur="1000"/>
                                        <p:tgtEl>
                                          <p:spTgt spid="7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5 minutes to observe the biodiversity of seaweeds on the desks.</a:t>
            </a:r>
            <a:endParaRPr/>
          </a:p>
        </p:txBody>
      </p:sp>
      <p:sp>
        <p:nvSpPr>
          <p:cNvPr id="84" name="Google Shape;84;p17"/>
          <p:cNvSpPr txBox="1"/>
          <p:nvPr>
            <p:ph idx="1" type="body"/>
          </p:nvPr>
        </p:nvSpPr>
        <p:spPr>
          <a:xfrm>
            <a:off x="412950" y="1489975"/>
            <a:ext cx="8520600" cy="29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adaptations do you notice? </a:t>
            </a:r>
            <a:endParaRPr/>
          </a:p>
          <a:p>
            <a:pPr indent="0" lvl="0" marL="0" rtl="0" algn="l">
              <a:spcBef>
                <a:spcPts val="1600"/>
              </a:spcBef>
              <a:spcAft>
                <a:spcPts val="1600"/>
              </a:spcAft>
              <a:buNone/>
            </a:pPr>
            <a:r>
              <a:rPr lang="en"/>
              <a:t>Does this seem like a healthy biodiversity?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Phytoplankton</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18288" rtl="0" algn="l">
              <a:lnSpc>
                <a:spcPct val="114000"/>
              </a:lnSpc>
              <a:spcBef>
                <a:spcPts val="0"/>
              </a:spcBef>
              <a:spcAft>
                <a:spcPts val="0"/>
              </a:spcAft>
              <a:buNone/>
            </a:pPr>
            <a:r>
              <a:t/>
            </a:r>
            <a:endParaRPr sz="1200">
              <a:solidFill>
                <a:schemeClr val="dk1"/>
              </a:solidFill>
              <a:latin typeface="Cambria"/>
              <a:ea typeface="Cambria"/>
              <a:cs typeface="Cambria"/>
              <a:sym typeface="Cambria"/>
            </a:endParaRPr>
          </a:p>
        </p:txBody>
      </p:sp>
      <p:pic>
        <p:nvPicPr>
          <p:cNvPr id="91" name="Google Shape;91;p18"/>
          <p:cNvPicPr preferRelativeResize="0"/>
          <p:nvPr/>
        </p:nvPicPr>
        <p:blipFill>
          <a:blip r:embed="rId3">
            <a:alphaModFix/>
          </a:blip>
          <a:stretch>
            <a:fillRect/>
          </a:stretch>
        </p:blipFill>
        <p:spPr>
          <a:xfrm>
            <a:off x="73775" y="2022775"/>
            <a:ext cx="4248452" cy="3104025"/>
          </a:xfrm>
          <a:prstGeom prst="rect">
            <a:avLst/>
          </a:prstGeom>
          <a:noFill/>
          <a:ln>
            <a:noFill/>
          </a:ln>
        </p:spPr>
      </p:pic>
      <p:pic>
        <p:nvPicPr>
          <p:cNvPr id="92" name="Google Shape;92;p18"/>
          <p:cNvPicPr preferRelativeResize="0"/>
          <p:nvPr/>
        </p:nvPicPr>
        <p:blipFill rotWithShape="1">
          <a:blip r:embed="rId4">
            <a:alphaModFix/>
          </a:blip>
          <a:srcRect b="0" l="0" r="0" t="0"/>
          <a:stretch/>
        </p:blipFill>
        <p:spPr>
          <a:xfrm>
            <a:off x="4322226" y="2022775"/>
            <a:ext cx="4720924" cy="310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188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p:txBody>
      </p:sp>
      <p:sp>
        <p:nvSpPr>
          <p:cNvPr id="98" name="Google Shape;98;p19"/>
          <p:cNvSpPr txBox="1"/>
          <p:nvPr>
            <p:ph idx="1" type="body"/>
          </p:nvPr>
        </p:nvSpPr>
        <p:spPr>
          <a:xfrm>
            <a:off x="469425" y="873450"/>
            <a:ext cx="8520600" cy="3939600"/>
          </a:xfrm>
          <a:prstGeom prst="rect">
            <a:avLst/>
          </a:prstGeom>
        </p:spPr>
        <p:txBody>
          <a:bodyPr anchorCtr="0" anchor="t" bIns="91425" lIns="91425" spcFirstLastPara="1" rIns="91425" wrap="square" tIns="91425">
            <a:noAutofit/>
          </a:bodyPr>
          <a:lstStyle/>
          <a:p>
            <a:pPr indent="-342900" lvl="0" marL="457200" marR="18288" rtl="0" algn="l">
              <a:lnSpc>
                <a:spcPct val="114000"/>
              </a:lnSpc>
              <a:spcBef>
                <a:spcPts val="0"/>
              </a:spcBef>
              <a:spcAft>
                <a:spcPts val="0"/>
              </a:spcAft>
              <a:buClr>
                <a:schemeClr val="dk1"/>
              </a:buClr>
              <a:buSzPts val="1800"/>
              <a:buFont typeface="Cambria"/>
              <a:buChar char="●"/>
            </a:pPr>
            <a:r>
              <a:rPr lang="en">
                <a:solidFill>
                  <a:schemeClr val="dk1"/>
                </a:solidFill>
                <a:latin typeface="Cambria"/>
                <a:ea typeface="Cambria"/>
                <a:cs typeface="Cambria"/>
                <a:sym typeface="Cambria"/>
              </a:rPr>
              <a:t>Take the next 20 minutes to observe the algae in microscopes. Diagram and identify two samples in your science notebook. Remember to label structures &amp; characteristics.</a:t>
            </a:r>
            <a:endParaRPr>
              <a:solidFill>
                <a:schemeClr val="dk1"/>
              </a:solidFill>
              <a:latin typeface="Cambria"/>
              <a:ea typeface="Cambria"/>
              <a:cs typeface="Cambria"/>
              <a:sym typeface="Cambria"/>
            </a:endParaRPr>
          </a:p>
          <a:p>
            <a:pPr indent="0" lvl="0" marL="457200" marR="18288" rtl="0" algn="l">
              <a:lnSpc>
                <a:spcPct val="114000"/>
              </a:lnSpc>
              <a:spcBef>
                <a:spcPts val="0"/>
              </a:spcBef>
              <a:spcAft>
                <a:spcPts val="0"/>
              </a:spcAft>
              <a:buNone/>
            </a:pPr>
            <a:r>
              <a:t/>
            </a:r>
            <a:endParaRPr>
              <a:solidFill>
                <a:schemeClr val="dk1"/>
              </a:solidFill>
              <a:latin typeface="Cambria"/>
              <a:ea typeface="Cambria"/>
              <a:cs typeface="Cambria"/>
              <a:sym typeface="Cambria"/>
            </a:endParaRPr>
          </a:p>
        </p:txBody>
      </p:sp>
      <p:pic>
        <p:nvPicPr>
          <p:cNvPr id="99" name="Google Shape;99;p19"/>
          <p:cNvPicPr preferRelativeResize="0"/>
          <p:nvPr/>
        </p:nvPicPr>
        <p:blipFill rotWithShape="1">
          <a:blip r:embed="rId3">
            <a:alphaModFix/>
          </a:blip>
          <a:srcRect b="0" l="0" r="39426" t="0"/>
          <a:stretch/>
        </p:blipFill>
        <p:spPr>
          <a:xfrm>
            <a:off x="409125" y="1951550"/>
            <a:ext cx="2362049" cy="1764825"/>
          </a:xfrm>
          <a:prstGeom prst="rect">
            <a:avLst/>
          </a:prstGeom>
          <a:noFill/>
          <a:ln>
            <a:noFill/>
          </a:ln>
        </p:spPr>
      </p:pic>
      <p:sp>
        <p:nvSpPr>
          <p:cNvPr id="100" name="Google Shape;100;p19"/>
          <p:cNvSpPr txBox="1"/>
          <p:nvPr/>
        </p:nvSpPr>
        <p:spPr>
          <a:xfrm>
            <a:off x="469425" y="3716375"/>
            <a:ext cx="2567400" cy="3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Chaetoceros mulleri</a:t>
            </a:r>
            <a:r>
              <a:rPr lang="en"/>
              <a:t> (diatom)</a:t>
            </a:r>
            <a:endParaRPr/>
          </a:p>
        </p:txBody>
      </p:sp>
      <p:pic>
        <p:nvPicPr>
          <p:cNvPr id="101" name="Google Shape;101;p19"/>
          <p:cNvPicPr preferRelativeResize="0"/>
          <p:nvPr/>
        </p:nvPicPr>
        <p:blipFill>
          <a:blip r:embed="rId4">
            <a:alphaModFix/>
          </a:blip>
          <a:stretch>
            <a:fillRect/>
          </a:stretch>
        </p:blipFill>
        <p:spPr>
          <a:xfrm>
            <a:off x="3094225" y="1997775"/>
            <a:ext cx="1497206" cy="1764825"/>
          </a:xfrm>
          <a:prstGeom prst="rect">
            <a:avLst/>
          </a:prstGeom>
          <a:noFill/>
          <a:ln>
            <a:noFill/>
          </a:ln>
        </p:spPr>
      </p:pic>
      <p:sp>
        <p:nvSpPr>
          <p:cNvPr id="102" name="Google Shape;102;p19"/>
          <p:cNvSpPr txBox="1"/>
          <p:nvPr/>
        </p:nvSpPr>
        <p:spPr>
          <a:xfrm>
            <a:off x="2903250" y="3762600"/>
            <a:ext cx="2292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Isochrysis lutea </a:t>
            </a:r>
            <a:r>
              <a:rPr lang="en"/>
              <a:t>(flagellate)</a:t>
            </a:r>
            <a:endParaRPr/>
          </a:p>
        </p:txBody>
      </p:sp>
      <p:pic>
        <p:nvPicPr>
          <p:cNvPr id="103" name="Google Shape;103;p19"/>
          <p:cNvPicPr preferRelativeResize="0"/>
          <p:nvPr/>
        </p:nvPicPr>
        <p:blipFill>
          <a:blip r:embed="rId5">
            <a:alphaModFix/>
          </a:blip>
          <a:stretch>
            <a:fillRect/>
          </a:stretch>
        </p:blipFill>
        <p:spPr>
          <a:xfrm>
            <a:off x="5196150" y="1924025"/>
            <a:ext cx="2466850" cy="1838450"/>
          </a:xfrm>
          <a:prstGeom prst="rect">
            <a:avLst/>
          </a:prstGeom>
          <a:noFill/>
          <a:ln>
            <a:noFill/>
          </a:ln>
        </p:spPr>
      </p:pic>
      <p:sp>
        <p:nvSpPr>
          <p:cNvPr id="104" name="Google Shape;104;p19"/>
          <p:cNvSpPr txBox="1"/>
          <p:nvPr/>
        </p:nvSpPr>
        <p:spPr>
          <a:xfrm>
            <a:off x="5248625" y="3821400"/>
            <a:ext cx="2361900" cy="2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Pavlova lutheri</a:t>
            </a:r>
            <a:r>
              <a:rPr lang="en"/>
              <a:t> </a:t>
            </a:r>
            <a:r>
              <a:rPr lang="en">
                <a:solidFill>
                  <a:schemeClr val="dk1"/>
                </a:solidFill>
              </a:rPr>
              <a:t>(flagellate)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9" name="Shape 109"/>
        <p:cNvGrpSpPr/>
        <p:nvPr/>
      </p:nvGrpSpPr>
      <p:grpSpPr>
        <a:xfrm>
          <a:off x="0" y="0"/>
          <a:ext cx="0" cy="0"/>
          <a:chOff x="0" y="0"/>
          <a:chExt cx="0" cy="0"/>
        </a:xfrm>
      </p:grpSpPr>
      <p:pic>
        <p:nvPicPr>
          <p:cNvPr id="110" name="Google Shape;110;p20"/>
          <p:cNvPicPr preferRelativeResize="0"/>
          <p:nvPr/>
        </p:nvPicPr>
        <p:blipFill rotWithShape="1">
          <a:blip r:embed="rId3">
            <a:alphaModFix/>
          </a:blip>
          <a:srcRect b="0" l="0" r="0" t="0"/>
          <a:stretch/>
        </p:blipFill>
        <p:spPr>
          <a:xfrm>
            <a:off x="357951" y="230191"/>
            <a:ext cx="3136262" cy="4050391"/>
          </a:xfrm>
          <a:prstGeom prst="rect">
            <a:avLst/>
          </a:prstGeom>
          <a:noFill/>
          <a:ln>
            <a:noFill/>
          </a:ln>
        </p:spPr>
      </p:pic>
      <p:graphicFrame>
        <p:nvGraphicFramePr>
          <p:cNvPr id="111" name="Google Shape;111;p20"/>
          <p:cNvGraphicFramePr/>
          <p:nvPr/>
        </p:nvGraphicFramePr>
        <p:xfrm>
          <a:off x="4102663" y="601278"/>
          <a:ext cx="3000000" cy="3000000"/>
        </p:xfrm>
        <a:graphic>
          <a:graphicData uri="http://schemas.openxmlformats.org/drawingml/2006/table">
            <a:tbl>
              <a:tblPr>
                <a:noFill/>
                <a:tableStyleId>{7A161B1F-195B-4130-8B32-326F013875C1}</a:tableStyleId>
              </a:tblPr>
              <a:tblGrid>
                <a:gridCol w="4420550"/>
              </a:tblGrid>
              <a:tr h="596600">
                <a:tc>
                  <a:txBody>
                    <a:bodyPr/>
                    <a:lstStyle/>
                    <a:p>
                      <a:pPr indent="0" lvl="0" marL="0" marR="0" rtl="0" algn="l">
                        <a:spcBef>
                          <a:spcPts val="0"/>
                        </a:spcBef>
                        <a:spcAft>
                          <a:spcPts val="0"/>
                        </a:spcAft>
                        <a:buNone/>
                      </a:pPr>
                      <a:r>
                        <a:rPr lang="en" sz="2100" u="none" cap="none" strike="noStrike"/>
                        <a:t>The saxitoxin molecule shown in its unionized state.</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112" name="Google Shape;112;p20"/>
          <p:cNvPicPr preferRelativeResize="0"/>
          <p:nvPr/>
        </p:nvPicPr>
        <p:blipFill rotWithShape="1">
          <a:blip r:embed="rId4">
            <a:alphaModFix/>
          </a:blip>
          <a:srcRect b="0" l="0" r="0" t="0"/>
          <a:stretch/>
        </p:blipFill>
        <p:spPr>
          <a:xfrm>
            <a:off x="3856088" y="1696525"/>
            <a:ext cx="1793702" cy="2425139"/>
          </a:xfrm>
          <a:prstGeom prst="rect">
            <a:avLst/>
          </a:prstGeom>
          <a:noFill/>
          <a:ln>
            <a:noFill/>
          </a:ln>
        </p:spPr>
      </p:pic>
      <p:sp>
        <p:nvSpPr>
          <p:cNvPr id="113" name="Google Shape;113;p20"/>
          <p:cNvSpPr txBox="1"/>
          <p:nvPr/>
        </p:nvSpPr>
        <p:spPr>
          <a:xfrm>
            <a:off x="292796" y="4385436"/>
            <a:ext cx="5868600" cy="53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Paralytic</a:t>
            </a:r>
            <a:r>
              <a:rPr b="1" lang="en" sz="1500">
                <a:solidFill>
                  <a:schemeClr val="dk1"/>
                </a:solidFill>
                <a:latin typeface="Calibri"/>
                <a:ea typeface="Calibri"/>
                <a:cs typeface="Calibri"/>
                <a:sym typeface="Calibri"/>
              </a:rPr>
              <a:t> shellfish poisoning caused by toxic algal blooms of blue-green algae (cyanobacteria) or dinoflagellates like </a:t>
            </a:r>
            <a:r>
              <a:rPr b="1" i="1" lang="en" sz="1500">
                <a:solidFill>
                  <a:schemeClr val="dk1"/>
                </a:solidFill>
                <a:latin typeface="Calibri"/>
                <a:ea typeface="Calibri"/>
                <a:cs typeface="Calibri"/>
                <a:sym typeface="Calibri"/>
              </a:rPr>
              <a:t>Alexandrium sp</a:t>
            </a:r>
            <a:endParaRPr b="1" i="1" sz="1500">
              <a:solidFill>
                <a:schemeClr val="dk1"/>
              </a:solidFill>
              <a:latin typeface="Calibri"/>
              <a:ea typeface="Calibri"/>
              <a:cs typeface="Calibri"/>
              <a:sym typeface="Calibri"/>
            </a:endParaRPr>
          </a:p>
        </p:txBody>
      </p:sp>
      <p:pic>
        <p:nvPicPr>
          <p:cNvPr descr="Image result for cyanobacteria algae" id="114" name="Google Shape;114;p20"/>
          <p:cNvPicPr preferRelativeResize="0"/>
          <p:nvPr/>
        </p:nvPicPr>
        <p:blipFill rotWithShape="1">
          <a:blip r:embed="rId5">
            <a:alphaModFix/>
          </a:blip>
          <a:srcRect b="0" l="0" r="0" t="0"/>
          <a:stretch/>
        </p:blipFill>
        <p:spPr>
          <a:xfrm>
            <a:off x="6324131" y="3238057"/>
            <a:ext cx="2359322" cy="1767214"/>
          </a:xfrm>
          <a:prstGeom prst="rect">
            <a:avLst/>
          </a:prstGeom>
          <a:noFill/>
          <a:ln>
            <a:noFill/>
          </a:ln>
        </p:spPr>
      </p:pic>
      <p:pic>
        <p:nvPicPr>
          <p:cNvPr descr="Image result for alexandrium algae image" id="115" name="Google Shape;115;p20"/>
          <p:cNvPicPr preferRelativeResize="0"/>
          <p:nvPr/>
        </p:nvPicPr>
        <p:blipFill rotWithShape="1">
          <a:blip r:embed="rId6">
            <a:alphaModFix/>
          </a:blip>
          <a:srcRect b="0" l="0" r="0" t="0"/>
          <a:stretch/>
        </p:blipFill>
        <p:spPr>
          <a:xfrm>
            <a:off x="6487835" y="1576740"/>
            <a:ext cx="1600250" cy="1600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2025575" y="0"/>
            <a:ext cx="5092857"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